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9" r:id="rId2"/>
    <p:sldId id="258" r:id="rId3"/>
    <p:sldId id="261" r:id="rId4"/>
    <p:sldId id="317" r:id="rId5"/>
    <p:sldId id="263" r:id="rId6"/>
    <p:sldId id="277" r:id="rId7"/>
    <p:sldId id="272" r:id="rId8"/>
    <p:sldId id="262" r:id="rId9"/>
    <p:sldId id="273" r:id="rId10"/>
    <p:sldId id="318" r:id="rId11"/>
    <p:sldId id="311" r:id="rId12"/>
    <p:sldId id="312" r:id="rId13"/>
    <p:sldId id="275" r:id="rId14"/>
    <p:sldId id="313" r:id="rId15"/>
    <p:sldId id="319" r:id="rId16"/>
    <p:sldId id="314" r:id="rId17"/>
    <p:sldId id="276" r:id="rId18"/>
    <p:sldId id="279" r:id="rId19"/>
    <p:sldId id="265" r:id="rId20"/>
    <p:sldId id="266" r:id="rId21"/>
    <p:sldId id="283" r:id="rId22"/>
    <p:sldId id="280" r:id="rId23"/>
    <p:sldId id="268" r:id="rId24"/>
    <p:sldId id="284" r:id="rId25"/>
    <p:sldId id="285" r:id="rId26"/>
    <p:sldId id="310" r:id="rId27"/>
    <p:sldId id="288" r:id="rId28"/>
    <p:sldId id="320" r:id="rId29"/>
    <p:sldId id="289" r:id="rId30"/>
    <p:sldId id="286" r:id="rId31"/>
    <p:sldId id="296" r:id="rId32"/>
    <p:sldId id="287" r:id="rId33"/>
    <p:sldId id="292" r:id="rId34"/>
    <p:sldId id="297" r:id="rId35"/>
    <p:sldId id="321" r:id="rId36"/>
    <p:sldId id="278" r:id="rId37"/>
    <p:sldId id="281" r:id="rId38"/>
    <p:sldId id="290" r:id="rId39"/>
    <p:sldId id="294" r:id="rId40"/>
    <p:sldId id="269" r:id="rId41"/>
    <p:sldId id="295" r:id="rId42"/>
    <p:sldId id="282" r:id="rId43"/>
    <p:sldId id="309" r:id="rId44"/>
    <p:sldId id="298" r:id="rId45"/>
    <p:sldId id="291" r:id="rId46"/>
    <p:sldId id="316" r:id="rId47"/>
    <p:sldId id="270" r:id="rId48"/>
    <p:sldId id="300" r:id="rId49"/>
    <p:sldId id="315" r:id="rId50"/>
    <p:sldId id="305" r:id="rId51"/>
    <p:sldId id="301" r:id="rId52"/>
    <p:sldId id="303" r:id="rId53"/>
    <p:sldId id="304" r:id="rId54"/>
    <p:sldId id="307" r:id="rId55"/>
    <p:sldId id="308" r:id="rId56"/>
  </p:sldIdLst>
  <p:sldSz cx="9144000" cy="6858000" type="screen4x3"/>
  <p:notesSz cx="6858000" cy="9144000"/>
  <p:defaultTextStyle>
    <a:defPPr>
      <a:defRPr lang="nl-B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F4F"/>
    <a:srgbClr val="141313"/>
    <a:srgbClr val="474746"/>
    <a:srgbClr val="323030"/>
    <a:srgbClr val="811A20"/>
    <a:srgbClr val="18233A"/>
    <a:srgbClr val="631D1D"/>
    <a:srgbClr val="62616E"/>
    <a:srgbClr val="053C7B"/>
    <a:srgbClr val="ACD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59DAB2-5B2F-46F1-8191-9876D671DC05}" v="39" dt="2023-10-03T08:23:54.8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02" autoAdjust="0"/>
    <p:restoredTop sz="94595" autoAdjust="0"/>
  </p:normalViewPr>
  <p:slideViewPr>
    <p:cSldViewPr>
      <p:cViewPr varScale="1">
        <p:scale>
          <a:sx n="108" d="100"/>
          <a:sy n="108" d="100"/>
        </p:scale>
        <p:origin x="158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ica de Wild (imec)" userId="971484b4-f2ba-4641-a59c-8da4aded5790" providerId="ADAL" clId="{FC59DAB2-5B2F-46F1-8191-9876D671DC05}"/>
    <pc:docChg chg="undo custSel addSld modSld sldOrd">
      <pc:chgData name="Jessica de Wild (imec)" userId="971484b4-f2ba-4641-a59c-8da4aded5790" providerId="ADAL" clId="{FC59DAB2-5B2F-46F1-8191-9876D671DC05}" dt="2023-10-03T08:23:59.781" v="388" actId="1076"/>
      <pc:docMkLst>
        <pc:docMk/>
      </pc:docMkLst>
      <pc:sldChg chg="modSp mod">
        <pc:chgData name="Jessica de Wild (imec)" userId="971484b4-f2ba-4641-a59c-8da4aded5790" providerId="ADAL" clId="{FC59DAB2-5B2F-46F1-8191-9876D671DC05}" dt="2023-10-03T08:10:03.435" v="254" actId="6549"/>
        <pc:sldMkLst>
          <pc:docMk/>
          <pc:sldMk cId="1807455968" sldId="268"/>
        </pc:sldMkLst>
        <pc:spChg chg="mod">
          <ac:chgData name="Jessica de Wild (imec)" userId="971484b4-f2ba-4641-a59c-8da4aded5790" providerId="ADAL" clId="{FC59DAB2-5B2F-46F1-8191-9876D671DC05}" dt="2023-10-03T08:10:03.435" v="254" actId="6549"/>
          <ac:spMkLst>
            <pc:docMk/>
            <pc:sldMk cId="1807455968" sldId="268"/>
            <ac:spMk id="19" creationId="{287AF4E7-7436-4AA0-B9BD-FE47180534BB}"/>
          </ac:spMkLst>
        </pc:spChg>
      </pc:sldChg>
      <pc:sldChg chg="modSp mod">
        <pc:chgData name="Jessica de Wild (imec)" userId="971484b4-f2ba-4641-a59c-8da4aded5790" providerId="ADAL" clId="{FC59DAB2-5B2F-46F1-8191-9876D671DC05}" dt="2023-10-03T08:11:11.816" v="318" actId="20577"/>
        <pc:sldMkLst>
          <pc:docMk/>
          <pc:sldMk cId="1793306210" sldId="284"/>
        </pc:sldMkLst>
        <pc:spChg chg="mod">
          <ac:chgData name="Jessica de Wild (imec)" userId="971484b4-f2ba-4641-a59c-8da4aded5790" providerId="ADAL" clId="{FC59DAB2-5B2F-46F1-8191-9876D671DC05}" dt="2023-10-03T08:11:11.816" v="318" actId="20577"/>
          <ac:spMkLst>
            <pc:docMk/>
            <pc:sldMk cId="1793306210" sldId="284"/>
            <ac:spMk id="3" creationId="{367F06A8-9375-4E8C-885E-FDE94B2D76F7}"/>
          </ac:spMkLst>
        </pc:spChg>
      </pc:sldChg>
      <pc:sldChg chg="modSp mod">
        <pc:chgData name="Jessica de Wild (imec)" userId="971484b4-f2ba-4641-a59c-8da4aded5790" providerId="ADAL" clId="{FC59DAB2-5B2F-46F1-8191-9876D671DC05}" dt="2023-10-03T08:11:36.563" v="339" actId="20577"/>
        <pc:sldMkLst>
          <pc:docMk/>
          <pc:sldMk cId="3202918786" sldId="285"/>
        </pc:sldMkLst>
        <pc:spChg chg="mod">
          <ac:chgData name="Jessica de Wild (imec)" userId="971484b4-f2ba-4641-a59c-8da4aded5790" providerId="ADAL" clId="{FC59DAB2-5B2F-46F1-8191-9876D671DC05}" dt="2023-10-03T08:11:36.563" v="339" actId="20577"/>
          <ac:spMkLst>
            <pc:docMk/>
            <pc:sldMk cId="3202918786" sldId="285"/>
            <ac:spMk id="19" creationId="{287AF4E7-7436-4AA0-B9BD-FE47180534BB}"/>
          </ac:spMkLst>
        </pc:spChg>
      </pc:sldChg>
      <pc:sldChg chg="addSp delSp modSp mod">
        <pc:chgData name="Jessica de Wild (imec)" userId="971484b4-f2ba-4641-a59c-8da4aded5790" providerId="ADAL" clId="{FC59DAB2-5B2F-46F1-8191-9876D671DC05}" dt="2023-10-03T08:23:59.781" v="388" actId="1076"/>
        <pc:sldMkLst>
          <pc:docMk/>
          <pc:sldMk cId="3180207508" sldId="297"/>
        </pc:sldMkLst>
        <pc:spChg chg="add mod">
          <ac:chgData name="Jessica de Wild (imec)" userId="971484b4-f2ba-4641-a59c-8da4aded5790" providerId="ADAL" clId="{FC59DAB2-5B2F-46F1-8191-9876D671DC05}" dt="2023-10-03T08:23:59.781" v="388" actId="1076"/>
          <ac:spMkLst>
            <pc:docMk/>
            <pc:sldMk cId="3180207508" sldId="297"/>
            <ac:spMk id="6" creationId="{94E06984-416E-9E4B-5A0E-66D5E8E66099}"/>
          </ac:spMkLst>
        </pc:spChg>
        <pc:picChg chg="add mod">
          <ac:chgData name="Jessica de Wild (imec)" userId="971484b4-f2ba-4641-a59c-8da4aded5790" providerId="ADAL" clId="{FC59DAB2-5B2F-46F1-8191-9876D671DC05}" dt="2023-10-03T08:23:36.812" v="385" actId="1076"/>
          <ac:picMkLst>
            <pc:docMk/>
            <pc:sldMk cId="3180207508" sldId="297"/>
            <ac:picMk id="3" creationId="{E3A452C1-FDF2-9F41-2122-CB421F18CB80}"/>
          </ac:picMkLst>
        </pc:picChg>
        <pc:picChg chg="del">
          <ac:chgData name="Jessica de Wild (imec)" userId="971484b4-f2ba-4641-a59c-8da4aded5790" providerId="ADAL" clId="{FC59DAB2-5B2F-46F1-8191-9876D671DC05}" dt="2023-10-03T08:23:32.724" v="383" actId="478"/>
          <ac:picMkLst>
            <pc:docMk/>
            <pc:sldMk cId="3180207508" sldId="297"/>
            <ac:picMk id="5" creationId="{FCB83A5E-065E-4379-87A3-97A34A2B4BD9}"/>
          </ac:picMkLst>
        </pc:picChg>
        <pc:picChg chg="del">
          <ac:chgData name="Jessica de Wild (imec)" userId="971484b4-f2ba-4641-a59c-8da4aded5790" providerId="ADAL" clId="{FC59DAB2-5B2F-46F1-8191-9876D671DC05}" dt="2023-10-03T08:23:34.931" v="384" actId="478"/>
          <ac:picMkLst>
            <pc:docMk/>
            <pc:sldMk cId="3180207508" sldId="297"/>
            <ac:picMk id="7" creationId="{89F1604E-A206-4E26-97E4-B3D5AC86312E}"/>
          </ac:picMkLst>
        </pc:picChg>
      </pc:sldChg>
      <pc:sldChg chg="modAnim">
        <pc:chgData name="Jessica de Wild (imec)" userId="971484b4-f2ba-4641-a59c-8da4aded5790" providerId="ADAL" clId="{FC59DAB2-5B2F-46F1-8191-9876D671DC05}" dt="2023-10-03T08:13:08.863" v="340"/>
        <pc:sldMkLst>
          <pc:docMk/>
          <pc:sldMk cId="392523945" sldId="310"/>
        </pc:sldMkLst>
      </pc:sldChg>
      <pc:sldChg chg="modSp mod">
        <pc:chgData name="Jessica de Wild (imec)" userId="971484b4-f2ba-4641-a59c-8da4aded5790" providerId="ADAL" clId="{FC59DAB2-5B2F-46F1-8191-9876D671DC05}" dt="2023-10-03T08:01:37.095" v="2" actId="5793"/>
        <pc:sldMkLst>
          <pc:docMk/>
          <pc:sldMk cId="2691175979" sldId="313"/>
        </pc:sldMkLst>
        <pc:spChg chg="mod">
          <ac:chgData name="Jessica de Wild (imec)" userId="971484b4-f2ba-4641-a59c-8da4aded5790" providerId="ADAL" clId="{FC59DAB2-5B2F-46F1-8191-9876D671DC05}" dt="2023-10-03T08:01:37.095" v="2" actId="5793"/>
          <ac:spMkLst>
            <pc:docMk/>
            <pc:sldMk cId="2691175979" sldId="313"/>
            <ac:spMk id="4" creationId="{C709D7E5-8618-4024-88D0-64F00EECA432}"/>
          </ac:spMkLst>
        </pc:spChg>
      </pc:sldChg>
      <pc:sldChg chg="modSp mod">
        <pc:chgData name="Jessica de Wild (imec)" userId="971484b4-f2ba-4641-a59c-8da4aded5790" providerId="ADAL" clId="{FC59DAB2-5B2F-46F1-8191-9876D671DC05}" dt="2023-10-03T08:03:45.064" v="227" actId="20577"/>
        <pc:sldMkLst>
          <pc:docMk/>
          <pc:sldMk cId="2869440829" sldId="314"/>
        </pc:sldMkLst>
        <pc:spChg chg="mod">
          <ac:chgData name="Jessica de Wild (imec)" userId="971484b4-f2ba-4641-a59c-8da4aded5790" providerId="ADAL" clId="{FC59DAB2-5B2F-46F1-8191-9876D671DC05}" dt="2023-10-03T08:03:45.064" v="227" actId="20577"/>
          <ac:spMkLst>
            <pc:docMk/>
            <pc:sldMk cId="2869440829" sldId="314"/>
            <ac:spMk id="4" creationId="{C709D7E5-8618-4024-88D0-64F00EECA432}"/>
          </ac:spMkLst>
        </pc:spChg>
      </pc:sldChg>
      <pc:sldChg chg="modSp mod">
        <pc:chgData name="Jessica de Wild (imec)" userId="971484b4-f2ba-4641-a59c-8da4aded5790" providerId="ADAL" clId="{FC59DAB2-5B2F-46F1-8191-9876D671DC05}" dt="2023-10-03T08:02:52.964" v="111" actId="20577"/>
        <pc:sldMkLst>
          <pc:docMk/>
          <pc:sldMk cId="941805975" sldId="319"/>
        </pc:sldMkLst>
        <pc:spChg chg="mod">
          <ac:chgData name="Jessica de Wild (imec)" userId="971484b4-f2ba-4641-a59c-8da4aded5790" providerId="ADAL" clId="{FC59DAB2-5B2F-46F1-8191-9876D671DC05}" dt="2023-10-03T08:02:52.964" v="111" actId="20577"/>
          <ac:spMkLst>
            <pc:docMk/>
            <pc:sldMk cId="941805975" sldId="319"/>
            <ac:spMk id="4" creationId="{C709D7E5-8618-4024-88D0-64F00EECA432}"/>
          </ac:spMkLst>
        </pc:spChg>
      </pc:sldChg>
      <pc:sldChg chg="addSp delSp modSp add mod ord delAnim modAnim">
        <pc:chgData name="Jessica de Wild (imec)" userId="971484b4-f2ba-4641-a59c-8da4aded5790" providerId="ADAL" clId="{FC59DAB2-5B2F-46F1-8191-9876D671DC05}" dt="2023-10-03T08:21:48.729" v="380"/>
        <pc:sldMkLst>
          <pc:docMk/>
          <pc:sldMk cId="3236191783" sldId="320"/>
        </pc:sldMkLst>
        <pc:spChg chg="del">
          <ac:chgData name="Jessica de Wild (imec)" userId="971484b4-f2ba-4641-a59c-8da4aded5790" providerId="ADAL" clId="{FC59DAB2-5B2F-46F1-8191-9876D671DC05}" dt="2023-10-03T08:15:46.461" v="347" actId="478"/>
          <ac:spMkLst>
            <pc:docMk/>
            <pc:sldMk cId="3236191783" sldId="320"/>
            <ac:spMk id="3" creationId="{ADF94176-8FEF-4F1C-96A0-D0B6D5660EA7}"/>
          </ac:spMkLst>
        </pc:spChg>
        <pc:spChg chg="add mod">
          <ac:chgData name="Jessica de Wild (imec)" userId="971484b4-f2ba-4641-a59c-8da4aded5790" providerId="ADAL" clId="{FC59DAB2-5B2F-46F1-8191-9876D671DC05}" dt="2023-10-03T08:16:04.765" v="352" actId="1076"/>
          <ac:spMkLst>
            <pc:docMk/>
            <pc:sldMk cId="3236191783" sldId="320"/>
            <ac:spMk id="6" creationId="{A338C737-7771-123A-9B75-2C0CD4BFBFC7}"/>
          </ac:spMkLst>
        </pc:spChg>
        <pc:spChg chg="del">
          <ac:chgData name="Jessica de Wild (imec)" userId="971484b4-f2ba-4641-a59c-8da4aded5790" providerId="ADAL" clId="{FC59DAB2-5B2F-46F1-8191-9876D671DC05}" dt="2023-10-03T08:15:49.543" v="348" actId="478"/>
          <ac:spMkLst>
            <pc:docMk/>
            <pc:sldMk cId="3236191783" sldId="320"/>
            <ac:spMk id="10" creationId="{01D4DD31-4021-48CD-8EA7-E14D7B52F091}"/>
          </ac:spMkLst>
        </pc:spChg>
        <pc:spChg chg="mod">
          <ac:chgData name="Jessica de Wild (imec)" userId="971484b4-f2ba-4641-a59c-8da4aded5790" providerId="ADAL" clId="{FC59DAB2-5B2F-46F1-8191-9876D671DC05}" dt="2023-10-03T08:21:24.464" v="378" actId="20577"/>
          <ac:spMkLst>
            <pc:docMk/>
            <pc:sldMk cId="3236191783" sldId="320"/>
            <ac:spMk id="19" creationId="{287AF4E7-7436-4AA0-B9BD-FE47180534BB}"/>
          </ac:spMkLst>
        </pc:spChg>
        <pc:picChg chg="add del mod">
          <ac:chgData name="Jessica de Wild (imec)" userId="971484b4-f2ba-4641-a59c-8da4aded5790" providerId="ADAL" clId="{FC59DAB2-5B2F-46F1-8191-9876D671DC05}" dt="2023-10-03T08:19:54.235" v="359" actId="478"/>
          <ac:picMkLst>
            <pc:docMk/>
            <pc:sldMk cId="3236191783" sldId="320"/>
            <ac:picMk id="2050" creationId="{23C8EDA9-66AD-7B54-3890-3685D63D1509}"/>
          </ac:picMkLst>
        </pc:picChg>
        <pc:picChg chg="add mod">
          <ac:chgData name="Jessica de Wild (imec)" userId="971484b4-f2ba-4641-a59c-8da4aded5790" providerId="ADAL" clId="{FC59DAB2-5B2F-46F1-8191-9876D671DC05}" dt="2023-10-03T08:16:18.804" v="357" actId="1076"/>
          <ac:picMkLst>
            <pc:docMk/>
            <pc:sldMk cId="3236191783" sldId="320"/>
            <ac:picMk id="2052" creationId="{CD3FB195-2AA9-3EAA-47DD-390DD1A4055A}"/>
          </ac:picMkLst>
        </pc:picChg>
        <pc:picChg chg="add mod">
          <ac:chgData name="Jessica de Wild (imec)" userId="971484b4-f2ba-4641-a59c-8da4aded5790" providerId="ADAL" clId="{FC59DAB2-5B2F-46F1-8191-9876D671DC05}" dt="2023-10-03T08:20:55.392" v="361" actId="1076"/>
          <ac:picMkLst>
            <pc:docMk/>
            <pc:sldMk cId="3236191783" sldId="320"/>
            <ac:picMk id="2054" creationId="{9E6A9006-2DE9-9F38-6F84-70A2509A966F}"/>
          </ac:picMkLst>
        </pc:picChg>
        <pc:picChg chg="del">
          <ac:chgData name="Jessica de Wild (imec)" userId="971484b4-f2ba-4641-a59c-8da4aded5790" providerId="ADAL" clId="{FC59DAB2-5B2F-46F1-8191-9876D671DC05}" dt="2023-10-03T08:15:32.855" v="343" actId="478"/>
          <ac:picMkLst>
            <pc:docMk/>
            <pc:sldMk cId="3236191783" sldId="320"/>
            <ac:picMk id="4098" creationId="{FBBD6850-7F25-467F-8D5C-298C3873A4F2}"/>
          </ac:picMkLst>
        </pc:picChg>
        <pc:picChg chg="del">
          <ac:chgData name="Jessica de Wild (imec)" userId="971484b4-f2ba-4641-a59c-8da4aded5790" providerId="ADAL" clId="{FC59DAB2-5B2F-46F1-8191-9876D671DC05}" dt="2023-10-03T08:15:31.582" v="342" actId="478"/>
          <ac:picMkLst>
            <pc:docMk/>
            <pc:sldMk cId="3236191783" sldId="320"/>
            <ac:picMk id="4100" creationId="{6A955018-9E52-49E1-B4B7-36FA4CD5EEED}"/>
          </ac:picMkLst>
        </pc:picChg>
      </pc:sldChg>
      <pc:sldChg chg="delSp add">
        <pc:chgData name="Jessica de Wild (imec)" userId="971484b4-f2ba-4641-a59c-8da4aded5790" providerId="ADAL" clId="{FC59DAB2-5B2F-46F1-8191-9876D671DC05}" dt="2023-10-03T08:23:39.089" v="386" actId="478"/>
        <pc:sldMkLst>
          <pc:docMk/>
          <pc:sldMk cId="3404181906" sldId="321"/>
        </pc:sldMkLst>
        <pc:picChg chg="del">
          <ac:chgData name="Jessica de Wild (imec)" userId="971484b4-f2ba-4641-a59c-8da4aded5790" providerId="ADAL" clId="{FC59DAB2-5B2F-46F1-8191-9876D671DC05}" dt="2023-10-03T08:23:39.089" v="386" actId="478"/>
          <ac:picMkLst>
            <pc:docMk/>
            <pc:sldMk cId="3404181906" sldId="321"/>
            <ac:picMk id="3" creationId="{E3A452C1-FDF2-9F41-2122-CB421F18CB8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4D8A6-E91F-2349-9524-29B4C5A5DC24}" type="datetimeFigureOut">
              <a:rPr lang="nl-NL" smtClean="0"/>
              <a:t>2-10-2023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21A2C-3C7C-D545-A329-5793AF5DBC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862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start explaining what is </a:t>
            </a:r>
            <a:r>
              <a:rPr lang="en-US" dirty="0" err="1"/>
              <a:t>ment</a:t>
            </a:r>
            <a:r>
              <a:rPr lang="en-US" dirty="0"/>
              <a:t> with photoconversion efficiency and basic solar cells equations. Secondly, </a:t>
            </a:r>
            <a:r>
              <a:rPr lang="en-US" dirty="0" err="1"/>
              <a:t>i</a:t>
            </a:r>
            <a:r>
              <a:rPr lang="en-US" dirty="0"/>
              <a:t> will introduce the silicon solar cell world. The different techniques, and within that the interdigitated back contacts will be explained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4758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Hit solar cells: low temperature processing, good passivation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2942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Thermal equilibrium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4719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Potasium</a:t>
            </a:r>
            <a:r>
              <a:rPr lang="en-US" dirty="0"/>
              <a:t> silicate and hydrogen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4828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Oxidation to passivate the surface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5041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2105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0393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Hit solar cells: low temperature processing, good passivation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0712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Hit solar cells: low temperature processing, good passivation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6349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Hit solar cells: low temperature processing, good passivation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554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foto-1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5"/>
          <a:stretch/>
        </p:blipFill>
        <p:spPr>
          <a:xfrm>
            <a:off x="0" y="0"/>
            <a:ext cx="9144000" cy="3870745"/>
          </a:xfrm>
          <a:prstGeom prst="rect">
            <a:avLst/>
          </a:prstGeom>
        </p:spPr>
      </p:pic>
      <p:pic>
        <p:nvPicPr>
          <p:cNvPr id="14" name="Afbeelding 13" descr="logo-slide-titel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784976" cy="6535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3648" y="4293096"/>
            <a:ext cx="6984776" cy="630982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4941122"/>
            <a:ext cx="6984776" cy="43204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F4F4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14823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logo-slid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76200"/>
            <a:ext cx="8869680" cy="6687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549844"/>
          </a:xfrm>
          <a:ln>
            <a:noFill/>
          </a:ln>
        </p:spPr>
        <p:txBody>
          <a:bodyPr>
            <a:normAutofit/>
          </a:bodyPr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040560"/>
          </a:xfrm>
        </p:spPr>
        <p:txBody>
          <a:bodyPr/>
          <a:lstStyle>
            <a:lvl1pPr>
              <a:buFont typeface="Wingdings" pitchFamily="2" charset="2"/>
              <a:buChar char="§"/>
              <a:defRPr sz="28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Font typeface="Wingdings" pitchFamily="2" charset="2"/>
              <a:buChar char="§"/>
              <a:defRPr sz="24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Font typeface="Wingdings" pitchFamily="2" charset="2"/>
              <a:buChar char="§"/>
              <a:defRPr sz="20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Font typeface="Wingdings" pitchFamily="2" charset="2"/>
              <a:buChar char="§"/>
              <a:defRPr sz="16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buFont typeface="Wingdings" pitchFamily="2" charset="2"/>
              <a:buChar char="§"/>
              <a:defRPr sz="16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79512" y="6381328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6559652E-C199-334F-9320-471B095246A8}" type="datetime1">
              <a:rPr lang="nl-BE"/>
              <a:pPr/>
              <a:t>2/10/2023</a:t>
            </a:fld>
            <a:endParaRPr lang="nl-BE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1760" y="6381328"/>
            <a:ext cx="446449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264" y="6382916"/>
            <a:ext cx="752475" cy="365125"/>
          </a:xfrm>
        </p:spPr>
        <p:txBody>
          <a:bodyPr/>
          <a:lstStyle>
            <a:lvl1pPr>
              <a:defRPr/>
            </a:lvl1pPr>
          </a:lstStyle>
          <a:p>
            <a:fld id="{BBB2625E-E22D-324D-B6D3-F6234E5E9FE9}" type="slidenum">
              <a:rPr lang="nl-BE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664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62C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 descr="logo-slide-titel-wit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4468"/>
            <a:ext cx="8640960" cy="640267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755576" y="836712"/>
            <a:ext cx="6984776" cy="630982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tussenslide</a:t>
            </a:r>
            <a:endParaRPr lang="nl-BE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5576" y="1484738"/>
            <a:ext cx="6984776" cy="43204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Ondertitel</a:t>
            </a:r>
            <a:r>
              <a:rPr lang="en-US" dirty="0"/>
              <a:t> </a:t>
            </a:r>
            <a:r>
              <a:rPr lang="en-US" dirty="0" err="1"/>
              <a:t>tussenslide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63296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0C988CC6-97EB-4A45-9195-47EF7C52919D}" type="datetime1">
              <a:rPr lang="nl-BE"/>
              <a:pPr/>
              <a:t>2/10/2023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0476D89C-E8B9-AE4E-B6DF-5DF853DAFA02}" type="slidenum">
              <a:rPr lang="nl-BE"/>
              <a:pPr/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05" charset="-128"/>
          <a:cs typeface="ＭＳ Ｐゴシック" pitchFamily="-10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05" charset="-128"/>
          <a:cs typeface="ＭＳ Ｐゴシック" pitchFamily="-10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05" charset="-128"/>
          <a:cs typeface="ＭＳ Ｐゴシック" pitchFamily="-10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05" charset="-128"/>
          <a:cs typeface="ＭＳ Ｐゴシック" pitchFamily="-10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veducation.org/pvcdrom/solar-cell-operation/solar-cell-structur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veducation.org/pvcdrom/solar-cell-operation/iv-curve" TargetMode="External"/><Relationship Id="rId4" Type="http://schemas.openxmlformats.org/officeDocument/2006/relationships/hyperlink" Target="https://en.wikipedia.org/wiki/P%E2%80%93n_junctio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veducation.org/pvcdrom/solar-cell-operation/iv-curve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en.wikipedia.org/wiki/P%E2%80%93n_junctio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veducation.org/pvcdrom/solar-cell-operation/iv-curve" TargetMode="External"/><Relationship Id="rId5" Type="http://schemas.openxmlformats.org/officeDocument/2006/relationships/image" Target="../media/image21.png"/><Relationship Id="rId4" Type="http://schemas.openxmlformats.org/officeDocument/2006/relationships/hyperlink" Target="https://en.wikipedia.org/wiki/P%E2%80%93n_junctio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veducation.org/pvcdrom/solar-cell-operation/solar-cell-structur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gif"/><Relationship Id="rId5" Type="http://schemas.openxmlformats.org/officeDocument/2006/relationships/image" Target="../media/image36.gif"/><Relationship Id="rId4" Type="http://schemas.openxmlformats.org/officeDocument/2006/relationships/hyperlink" Target="https://www.pveducation.org/pvcdrom/design-of-silicon-cells/anti-reflection-coating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pliedmaterials.com/files/Screen_Printing_Backgrounder_0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veducation.org/pvcdrom/design-of-silicon-cells/optical-losse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lar_cel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olar_cel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veducation.org/pvcdrom/tandem-cell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veducation.org/pvcdrom/tandem-cells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hyperlink" Target="https://www.nature.com/articles/s41586-023-06667-4#article-info" TargetMode="External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se.fraunhofer.de/content/dam/ise/de/documents/publications/studies/Photovoltaics-Report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se.fraunhofer.de/content/dam/ise/de/documents/publications/studies/Photovoltaics-Report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Micro- en </a:t>
            </a:r>
            <a:r>
              <a:rPr lang="nl-NL" dirty="0" err="1"/>
              <a:t>nanotechnology</a:t>
            </a:r>
            <a:endParaRPr lang="nl-NL" dirty="0"/>
          </a:p>
        </p:txBody>
      </p:sp>
      <p:sp>
        <p:nvSpPr>
          <p:cNvPr id="5" name="Subtitel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nl-NL" dirty="0"/>
              <a:t>Part 2 </a:t>
            </a:r>
            <a:r>
              <a:rPr lang="nl-NL" dirty="0" err="1"/>
              <a:t>by</a:t>
            </a:r>
            <a:r>
              <a:rPr lang="nl-NL" dirty="0"/>
              <a:t> Jessica de Wild (Jessica.deWild@uhasselt.be)</a:t>
            </a:r>
          </a:p>
        </p:txBody>
      </p:sp>
      <p:pic>
        <p:nvPicPr>
          <p:cNvPr id="6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CF3889EB-4D13-4078-8D27-267E2733F0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8858" y="5877272"/>
            <a:ext cx="2215630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871607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443B7-30FA-4EFD-AF95-E08C5A3AA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Photovoltaic materials</a:t>
            </a:r>
            <a:endParaRPr lang="en-GB" dirty="0"/>
          </a:p>
        </p:txBody>
      </p:sp>
      <p:pic>
        <p:nvPicPr>
          <p:cNvPr id="5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0D322CD1-0674-4B95-A175-62355D83C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7523E-4589-4276-82C7-F913B8B4E873}"/>
              </a:ext>
            </a:extLst>
          </p:cNvPr>
          <p:cNvCxnSpPr>
            <a:cxnSpLocks/>
          </p:cNvCxnSpPr>
          <p:nvPr/>
        </p:nvCxnSpPr>
        <p:spPr>
          <a:xfrm flipV="1">
            <a:off x="733292" y="1340768"/>
            <a:ext cx="0" cy="3744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61D87-F2F1-49BB-8BF3-ACC875CF4A9C}"/>
              </a:ext>
            </a:extLst>
          </p:cNvPr>
          <p:cNvSpPr/>
          <p:nvPr/>
        </p:nvSpPr>
        <p:spPr>
          <a:xfrm>
            <a:off x="1050024" y="2259494"/>
            <a:ext cx="2088223" cy="833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4AEA6F-3D44-43A6-9F79-CCE824F757AF}"/>
              </a:ext>
            </a:extLst>
          </p:cNvPr>
          <p:cNvSpPr/>
          <p:nvPr/>
        </p:nvSpPr>
        <p:spPr>
          <a:xfrm>
            <a:off x="1043608" y="3708932"/>
            <a:ext cx="2088223" cy="833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DE67F-B694-44C0-90D1-E466D39ABDE5}"/>
              </a:ext>
            </a:extLst>
          </p:cNvPr>
          <p:cNvSpPr txBox="1"/>
          <p:nvPr/>
        </p:nvSpPr>
        <p:spPr>
          <a:xfrm>
            <a:off x="1238918" y="5217426"/>
            <a:ext cx="189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Semiconductor</a:t>
            </a:r>
            <a:endParaRPr lang="en-GB" sz="2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DD130D-EFE1-4D67-90B1-31BC6EA1CD8B}"/>
              </a:ext>
            </a:extLst>
          </p:cNvPr>
          <p:cNvGrpSpPr/>
          <p:nvPr/>
        </p:nvGrpSpPr>
        <p:grpSpPr>
          <a:xfrm>
            <a:off x="1886985" y="2884493"/>
            <a:ext cx="754137" cy="936104"/>
            <a:chOff x="4499992" y="3429000"/>
            <a:chExt cx="754137" cy="936104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D1E8D37B-F434-4C2D-851A-462FDAB218E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75956" y="3753036"/>
              <a:ext cx="936104" cy="288032"/>
            </a:xfrm>
            <a:prstGeom prst="curvedConnector3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4972DF5-F18E-46AD-9563-E6ED2ED0F374}"/>
                    </a:ext>
                  </a:extLst>
                </p:cNvPr>
                <p:cNvSpPr txBox="1"/>
                <p:nvPr/>
              </p:nvSpPr>
              <p:spPr>
                <a:xfrm>
                  <a:off x="4859277" y="3757483"/>
                  <a:ext cx="3948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𝑒𝑉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4972DF5-F18E-46AD-9563-E6ED2ED0F3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9277" y="3757483"/>
                  <a:ext cx="39485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308" r="-3077" b="-2391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016D6B7-01DC-477E-B547-2EC54AA5102B}"/>
              </a:ext>
            </a:extLst>
          </p:cNvPr>
          <p:cNvSpPr txBox="1"/>
          <p:nvPr/>
        </p:nvSpPr>
        <p:spPr>
          <a:xfrm>
            <a:off x="1132488" y="2448925"/>
            <a:ext cx="19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Conduction band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E710B2-4A11-4F8B-934E-DA3424D801B7}"/>
              </a:ext>
            </a:extLst>
          </p:cNvPr>
          <p:cNvSpPr txBox="1"/>
          <p:nvPr/>
        </p:nvSpPr>
        <p:spPr>
          <a:xfrm>
            <a:off x="1321781" y="3921723"/>
            <a:ext cx="19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Valence band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1A2D70-E290-4D0C-B720-EE6D5619E8B5}"/>
              </a:ext>
            </a:extLst>
          </p:cNvPr>
          <p:cNvSpPr txBox="1"/>
          <p:nvPr/>
        </p:nvSpPr>
        <p:spPr>
          <a:xfrm rot="16200000">
            <a:off x="-303686" y="311834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 (eV)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7AC452-7305-4EC1-0EE7-2F71D170F22E}"/>
              </a:ext>
            </a:extLst>
          </p:cNvPr>
          <p:cNvGrpSpPr/>
          <p:nvPr/>
        </p:nvGrpSpPr>
        <p:grpSpPr>
          <a:xfrm>
            <a:off x="2863157" y="2929619"/>
            <a:ext cx="118363" cy="890978"/>
            <a:chOff x="2555776" y="2321998"/>
            <a:chExt cx="118363" cy="89097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0F9A3B-1786-0550-82BA-6E35FF5FA94E}"/>
                </a:ext>
              </a:extLst>
            </p:cNvPr>
            <p:cNvSpPr/>
            <p:nvPr/>
          </p:nvSpPr>
          <p:spPr>
            <a:xfrm>
              <a:off x="2555776" y="2321998"/>
              <a:ext cx="72008" cy="78356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45DF958-76D1-0692-EB14-61772F94F4AA}"/>
                </a:ext>
              </a:extLst>
            </p:cNvPr>
            <p:cNvSpPr/>
            <p:nvPr/>
          </p:nvSpPr>
          <p:spPr>
            <a:xfrm>
              <a:off x="2602131" y="3134620"/>
              <a:ext cx="72008" cy="7835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409AE68-9A26-86E2-1A52-F73FCE32A43B}"/>
              </a:ext>
            </a:extLst>
          </p:cNvPr>
          <p:cNvSpPr txBox="1"/>
          <p:nvPr/>
        </p:nvSpPr>
        <p:spPr>
          <a:xfrm>
            <a:off x="3207050" y="1268760"/>
            <a:ext cx="54694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After absorption of a photon a valence electron in the valence band is excited to the conduction band </a:t>
            </a: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Electrons in the conduction band are free electrons and conduct electricity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Electron leave a ‘hole’ behind in the valence band (a ‘hole’ is a place were there used to be an electron)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The amount of holes / electrons determined the doping of a semiconductor</a:t>
            </a:r>
          </a:p>
        </p:txBody>
      </p:sp>
    </p:spTree>
    <p:extLst>
      <p:ext uri="{BB962C8B-B14F-4D97-AF65-F5344CB8AC3E}">
        <p14:creationId xmlns:p14="http://schemas.microsoft.com/office/powerpoint/2010/main" val="181171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8B8E5-A13F-5406-89F5-0E034E87C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Doping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8EE8C-D749-6EC7-B60C-C08962B93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Intrinsic, p or n type doping</a:t>
            </a:r>
            <a:endParaRPr lang="en-GB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5E9709-2387-2DD9-241B-C92902130E9A}"/>
              </a:ext>
            </a:extLst>
          </p:cNvPr>
          <p:cNvSpPr/>
          <p:nvPr/>
        </p:nvSpPr>
        <p:spPr>
          <a:xfrm>
            <a:off x="689984" y="1340768"/>
            <a:ext cx="2088223" cy="833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F5E62B-B25B-280C-DEDB-D296183AC5B9}"/>
              </a:ext>
            </a:extLst>
          </p:cNvPr>
          <p:cNvSpPr/>
          <p:nvPr/>
        </p:nvSpPr>
        <p:spPr>
          <a:xfrm>
            <a:off x="683568" y="2790206"/>
            <a:ext cx="2088223" cy="833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B6C00F-AAE1-B972-ED46-C8253FBABDAB}"/>
              </a:ext>
            </a:extLst>
          </p:cNvPr>
          <p:cNvGrpSpPr/>
          <p:nvPr/>
        </p:nvGrpSpPr>
        <p:grpSpPr>
          <a:xfrm>
            <a:off x="1526945" y="1965767"/>
            <a:ext cx="754137" cy="936104"/>
            <a:chOff x="4499992" y="3429000"/>
            <a:chExt cx="754137" cy="936104"/>
          </a:xfrm>
        </p:grpSpPr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14E4DF84-F1D9-CD5E-FF18-68025A37DDD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75956" y="3753036"/>
              <a:ext cx="936104" cy="288032"/>
            </a:xfrm>
            <a:prstGeom prst="curvedConnector3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EF1DDB3-05CF-C8EC-0903-DC0AFBC7F4F1}"/>
                    </a:ext>
                  </a:extLst>
                </p:cNvPr>
                <p:cNvSpPr txBox="1"/>
                <p:nvPr/>
              </p:nvSpPr>
              <p:spPr>
                <a:xfrm>
                  <a:off x="4859277" y="3757483"/>
                  <a:ext cx="3948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𝑒𝑉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4972DF5-F18E-46AD-9563-E6ED2ED0F3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9277" y="3757483"/>
                  <a:ext cx="39485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308" r="-3077" b="-2391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8496221-C00E-CEA0-3166-B3B56C2CB7F4}"/>
              </a:ext>
            </a:extLst>
          </p:cNvPr>
          <p:cNvSpPr txBox="1"/>
          <p:nvPr/>
        </p:nvSpPr>
        <p:spPr>
          <a:xfrm>
            <a:off x="772448" y="1530199"/>
            <a:ext cx="19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Conduction band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53BDF-C8AB-D549-C56F-586EB595BF0E}"/>
              </a:ext>
            </a:extLst>
          </p:cNvPr>
          <p:cNvSpPr txBox="1"/>
          <p:nvPr/>
        </p:nvSpPr>
        <p:spPr>
          <a:xfrm>
            <a:off x="961741" y="3002997"/>
            <a:ext cx="19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Valence band</a:t>
            </a: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75FD4E-1D55-28DD-CE0A-6CECF281DFE4}"/>
              </a:ext>
            </a:extLst>
          </p:cNvPr>
          <p:cNvGrpSpPr/>
          <p:nvPr/>
        </p:nvGrpSpPr>
        <p:grpSpPr>
          <a:xfrm>
            <a:off x="2483768" y="2033966"/>
            <a:ext cx="118363" cy="890978"/>
            <a:chOff x="2555776" y="2321998"/>
            <a:chExt cx="118363" cy="89097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6E2A07-A2D7-0D7A-FBD1-463DFC781AA7}"/>
                </a:ext>
              </a:extLst>
            </p:cNvPr>
            <p:cNvSpPr/>
            <p:nvPr/>
          </p:nvSpPr>
          <p:spPr>
            <a:xfrm>
              <a:off x="2555776" y="2321998"/>
              <a:ext cx="72008" cy="78356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D269BD8-E1DA-5FE2-394B-04B43E097EA2}"/>
                </a:ext>
              </a:extLst>
            </p:cNvPr>
            <p:cNvSpPr/>
            <p:nvPr/>
          </p:nvSpPr>
          <p:spPr>
            <a:xfrm>
              <a:off x="2602131" y="3134620"/>
              <a:ext cx="72008" cy="7835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D3C6D0D-5D15-4040-9642-C7D62EBBDAD7}"/>
              </a:ext>
            </a:extLst>
          </p:cNvPr>
          <p:cNvSpPr txBox="1"/>
          <p:nvPr/>
        </p:nvSpPr>
        <p:spPr>
          <a:xfrm>
            <a:off x="3207050" y="1268760"/>
            <a:ext cx="5469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When photon is absorbed, a hole (h) is left behind in the valence band and electron (e) is added in the conduction band </a:t>
            </a:r>
            <a:r>
              <a:rPr lang="en-US" dirty="0">
                <a:sym typeface="Wingdings" panose="05000000000000000000" pitchFamily="2" charset="2"/>
              </a:rPr>
              <a:t> # of e = # of 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Doping can increase the concentration of 1 type of carrier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Dopant adding electrons  n-type semi-conductor, dopant adding holes  p-type semi-conductor</a:t>
            </a:r>
          </a:p>
        </p:txBody>
      </p:sp>
    </p:spTree>
    <p:extLst>
      <p:ext uri="{BB962C8B-B14F-4D97-AF65-F5344CB8AC3E}">
        <p14:creationId xmlns:p14="http://schemas.microsoft.com/office/powerpoint/2010/main" val="80774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8B8E5-A13F-5406-89F5-0E034E87C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Doping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8EE8C-D749-6EC7-B60C-C08962B93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Intrinsic, p or n type doping</a:t>
            </a:r>
            <a:endParaRPr lang="en-GB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5E9709-2387-2DD9-241B-C92902130E9A}"/>
              </a:ext>
            </a:extLst>
          </p:cNvPr>
          <p:cNvSpPr/>
          <p:nvPr/>
        </p:nvSpPr>
        <p:spPr>
          <a:xfrm>
            <a:off x="689984" y="1340768"/>
            <a:ext cx="2088223" cy="833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F5E62B-B25B-280C-DEDB-D296183AC5B9}"/>
              </a:ext>
            </a:extLst>
          </p:cNvPr>
          <p:cNvSpPr/>
          <p:nvPr/>
        </p:nvSpPr>
        <p:spPr>
          <a:xfrm>
            <a:off x="683568" y="2790206"/>
            <a:ext cx="2088223" cy="833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B6C00F-AAE1-B972-ED46-C8253FBABDAB}"/>
              </a:ext>
            </a:extLst>
          </p:cNvPr>
          <p:cNvGrpSpPr/>
          <p:nvPr/>
        </p:nvGrpSpPr>
        <p:grpSpPr>
          <a:xfrm>
            <a:off x="1526945" y="1965767"/>
            <a:ext cx="754137" cy="936104"/>
            <a:chOff x="4499992" y="3429000"/>
            <a:chExt cx="754137" cy="936104"/>
          </a:xfrm>
        </p:grpSpPr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14E4DF84-F1D9-CD5E-FF18-68025A37DDD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75956" y="3753036"/>
              <a:ext cx="936104" cy="288032"/>
            </a:xfrm>
            <a:prstGeom prst="curvedConnector3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EF1DDB3-05CF-C8EC-0903-DC0AFBC7F4F1}"/>
                    </a:ext>
                  </a:extLst>
                </p:cNvPr>
                <p:cNvSpPr txBox="1"/>
                <p:nvPr/>
              </p:nvSpPr>
              <p:spPr>
                <a:xfrm>
                  <a:off x="4859277" y="3757483"/>
                  <a:ext cx="3948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𝑒𝑉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4972DF5-F18E-46AD-9563-E6ED2ED0F3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9277" y="3757483"/>
                  <a:ext cx="39485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308" r="-3077" b="-2391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8496221-C00E-CEA0-3166-B3B56C2CB7F4}"/>
              </a:ext>
            </a:extLst>
          </p:cNvPr>
          <p:cNvSpPr txBox="1"/>
          <p:nvPr/>
        </p:nvSpPr>
        <p:spPr>
          <a:xfrm>
            <a:off x="772448" y="1530199"/>
            <a:ext cx="19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Conduction band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53BDF-C8AB-D549-C56F-586EB595BF0E}"/>
              </a:ext>
            </a:extLst>
          </p:cNvPr>
          <p:cNvSpPr txBox="1"/>
          <p:nvPr/>
        </p:nvSpPr>
        <p:spPr>
          <a:xfrm>
            <a:off x="961741" y="3002997"/>
            <a:ext cx="19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Valence band</a:t>
            </a: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75FD4E-1D55-28DD-CE0A-6CECF281DFE4}"/>
              </a:ext>
            </a:extLst>
          </p:cNvPr>
          <p:cNvGrpSpPr/>
          <p:nvPr/>
        </p:nvGrpSpPr>
        <p:grpSpPr>
          <a:xfrm>
            <a:off x="2483768" y="2033966"/>
            <a:ext cx="118363" cy="890978"/>
            <a:chOff x="2555776" y="2321998"/>
            <a:chExt cx="118363" cy="89097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6E2A07-A2D7-0D7A-FBD1-463DFC781AA7}"/>
                </a:ext>
              </a:extLst>
            </p:cNvPr>
            <p:cNvSpPr/>
            <p:nvPr/>
          </p:nvSpPr>
          <p:spPr>
            <a:xfrm>
              <a:off x="2555776" y="2321998"/>
              <a:ext cx="72008" cy="78356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D269BD8-E1DA-5FE2-394B-04B43E097EA2}"/>
                </a:ext>
              </a:extLst>
            </p:cNvPr>
            <p:cNvSpPr/>
            <p:nvPr/>
          </p:nvSpPr>
          <p:spPr>
            <a:xfrm>
              <a:off x="2602131" y="3134620"/>
              <a:ext cx="72008" cy="7835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D3C6D0D-5D15-4040-9642-C7D62EBBDAD7}"/>
              </a:ext>
            </a:extLst>
          </p:cNvPr>
          <p:cNvSpPr txBox="1"/>
          <p:nvPr/>
        </p:nvSpPr>
        <p:spPr>
          <a:xfrm>
            <a:off x="3207050" y="1268760"/>
            <a:ext cx="5469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When photon is absorbed, a hole (h) is left behind in the valence band and electron (e) is added in the conduction band </a:t>
            </a:r>
            <a:r>
              <a:rPr lang="en-US" dirty="0">
                <a:sym typeface="Wingdings" panose="05000000000000000000" pitchFamily="2" charset="2"/>
              </a:rPr>
              <a:t> # of e = # of 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Doping can increase the concentration of 1 type of carrier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Dopant adding electrons  n-type semi-conductor, dopant adding holes  p-type semi-conductor</a:t>
            </a:r>
          </a:p>
        </p:txBody>
      </p:sp>
      <p:pic>
        <p:nvPicPr>
          <p:cNvPr id="16" name="Picture 2" descr="Semiconductor Basics - Last Minute Engineers">
            <a:extLst>
              <a:ext uri="{FF2B5EF4-FFF2-40B4-BE49-F238E27FC236}">
                <a16:creationId xmlns:a16="http://schemas.microsoft.com/office/drawing/2014/main" id="{2491FF6B-68B7-BA53-0700-117CB0F13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65" y="3924208"/>
            <a:ext cx="226695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ow Semiconductors Work - WikiEducator">
            <a:extLst>
              <a:ext uri="{FF2B5EF4-FFF2-40B4-BE49-F238E27FC236}">
                <a16:creationId xmlns:a16="http://schemas.microsoft.com/office/drawing/2014/main" id="{8908CB31-B0C3-C7F6-AB3E-F3FEBD64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124536"/>
            <a:ext cx="1903630" cy="209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1B3FCBD-FA65-C907-C0ED-4003AEB88B09}"/>
              </a:ext>
            </a:extLst>
          </p:cNvPr>
          <p:cNvSpPr txBox="1"/>
          <p:nvPr/>
        </p:nvSpPr>
        <p:spPr>
          <a:xfrm>
            <a:off x="3389598" y="3624094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 3e</a:t>
            </a:r>
            <a:r>
              <a:rPr lang="en-US" sz="1400" baseline="30000" dirty="0"/>
              <a:t>-            </a:t>
            </a:r>
            <a:r>
              <a:rPr lang="en-US" sz="1400" dirty="0"/>
              <a:t>4e</a:t>
            </a:r>
            <a:r>
              <a:rPr lang="en-US" sz="1400" baseline="30000" dirty="0"/>
              <a:t>-         </a:t>
            </a:r>
            <a:r>
              <a:rPr lang="en-US" sz="1400" dirty="0"/>
              <a:t>5e</a:t>
            </a:r>
            <a:r>
              <a:rPr lang="en-US" sz="1400" baseline="30000" dirty="0"/>
              <a:t>-</a:t>
            </a:r>
          </a:p>
          <a:p>
            <a:r>
              <a:rPr lang="en-GB" sz="1400" dirty="0"/>
              <a:t>p-type                 n-type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C6D2FD-DD44-022F-877E-321DE56558FF}"/>
              </a:ext>
            </a:extLst>
          </p:cNvPr>
          <p:cNvSpPr txBox="1"/>
          <p:nvPr/>
        </p:nvSpPr>
        <p:spPr>
          <a:xfrm>
            <a:off x="5894966" y="4111912"/>
            <a:ext cx="29826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Doping increases the concentration several orders of magnitude </a:t>
            </a:r>
          </a:p>
          <a:p>
            <a:r>
              <a:rPr lang="en-US" dirty="0"/>
              <a:t>~10</a:t>
            </a:r>
            <a:r>
              <a:rPr lang="en-US" baseline="30000" dirty="0"/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10</a:t>
            </a:r>
            <a:r>
              <a:rPr lang="en-US" baseline="30000" dirty="0">
                <a:sym typeface="Wingdings" panose="05000000000000000000" pitchFamily="2" charset="2"/>
              </a:rPr>
              <a:t>13 </a:t>
            </a:r>
            <a:r>
              <a:rPr lang="en-US" dirty="0">
                <a:sym typeface="Wingdings" panose="05000000000000000000" pitchFamily="2" charset="2"/>
              </a:rPr>
              <a:t>- 10</a:t>
            </a:r>
            <a:r>
              <a:rPr lang="en-US" baseline="30000" dirty="0">
                <a:sym typeface="Wingdings" panose="05000000000000000000" pitchFamily="2" charset="2"/>
              </a:rPr>
              <a:t>18</a:t>
            </a:r>
            <a:endParaRPr lang="en-US" baseline="30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857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443B7-30FA-4EFD-AF95-E08C5A3AA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cells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09D7E5-8618-4024-88D0-64F00EECA432}"/>
              </a:ext>
            </a:extLst>
          </p:cNvPr>
          <p:cNvSpPr txBox="1"/>
          <p:nvPr/>
        </p:nvSpPr>
        <p:spPr>
          <a:xfrm>
            <a:off x="251520" y="928961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working principle:</a:t>
            </a:r>
          </a:p>
          <a:p>
            <a:pPr lvl="1" algn="just"/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1) the generation of light-generated carriers;</a:t>
            </a:r>
          </a:p>
          <a:p>
            <a:pPr lvl="1" algn="just"/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2) the collection of the light-generated carries to generate a current</a:t>
            </a:r>
          </a:p>
          <a:p>
            <a:pPr lvl="1" algn="just"/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3) the generation of a large voltage across the solar cell </a:t>
            </a:r>
          </a:p>
          <a:p>
            <a:pPr lvl="1" algn="just"/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4) the dissipation of power in the load and in parasitic resistances</a:t>
            </a:r>
          </a:p>
          <a:p>
            <a:endParaRPr lang="en-GB" dirty="0"/>
          </a:p>
        </p:txBody>
      </p:sp>
      <p:pic>
        <p:nvPicPr>
          <p:cNvPr id="5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0D322CD1-0674-4B95-A175-62355D83C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pic>
        <p:nvPicPr>
          <p:cNvPr id="2050" name="Picture 2" descr="solar cell">
            <a:extLst>
              <a:ext uri="{FF2B5EF4-FFF2-40B4-BE49-F238E27FC236}">
                <a16:creationId xmlns:a16="http://schemas.microsoft.com/office/drawing/2014/main" id="{F04CE277-288C-403C-9CD2-E1EE4E424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8880"/>
            <a:ext cx="46291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hlinkClick r:id="rId4"/>
            <a:extLst>
              <a:ext uri="{FF2B5EF4-FFF2-40B4-BE49-F238E27FC236}">
                <a16:creationId xmlns:a16="http://schemas.microsoft.com/office/drawing/2014/main" id="{EFEB92BD-B462-4223-BC20-36BF99A83575}"/>
              </a:ext>
            </a:extLst>
          </p:cNvPr>
          <p:cNvSpPr txBox="1"/>
          <p:nvPr/>
        </p:nvSpPr>
        <p:spPr>
          <a:xfrm>
            <a:off x="1619672" y="6392361"/>
            <a:ext cx="63904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4"/>
              </a:rPr>
              <a:t>https://www.pveducation.org/pvcdrom/solar-cell-operation/solar-cell-structure</a:t>
            </a:r>
            <a:endParaRPr lang="en-GB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A96EE-1A80-05E4-C15E-9B191597B8ED}"/>
              </a:ext>
            </a:extLst>
          </p:cNvPr>
          <p:cNvSpPr txBox="1"/>
          <p:nvPr/>
        </p:nvSpPr>
        <p:spPr>
          <a:xfrm>
            <a:off x="5457512" y="4287217"/>
            <a:ext cx="3434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Emitter: n-type (phosphor)</a:t>
            </a:r>
          </a:p>
          <a:p>
            <a:r>
              <a:rPr lang="en-US" dirty="0">
                <a:sym typeface="Wingdings" panose="05000000000000000000" pitchFamily="2" charset="2"/>
              </a:rPr>
              <a:t> high concentration electrons</a:t>
            </a:r>
          </a:p>
          <a:p>
            <a:r>
              <a:rPr lang="en-US" dirty="0"/>
              <a:t>Base: p-type (boron)</a:t>
            </a:r>
          </a:p>
          <a:p>
            <a:r>
              <a:rPr lang="en-US" dirty="0">
                <a:sym typeface="Wingdings" panose="05000000000000000000" pitchFamily="2" charset="2"/>
              </a:rPr>
              <a:t> high concentration holes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186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443B7-30FA-4EFD-AF95-E08C5A3AA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cells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09D7E5-8618-4024-88D0-64F00EECA432}"/>
              </a:ext>
            </a:extLst>
          </p:cNvPr>
          <p:cNvSpPr txBox="1"/>
          <p:nvPr/>
        </p:nvSpPr>
        <p:spPr>
          <a:xfrm>
            <a:off x="251520" y="928961"/>
            <a:ext cx="43826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working principle: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Helvetica Neue"/>
              </a:rPr>
              <a:t>P region: high concentration of holes 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Helvetica Neue"/>
              </a:rPr>
              <a:t>N region: high concentration of electrons 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Helvetica Neue"/>
              </a:rPr>
              <a:t>Where n and p type regions are in contact: 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Creation on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 Neue"/>
              </a:rPr>
              <a:t>pn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 junction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Electric field 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  <a:sym typeface="Wingdings" panose="05000000000000000000" pitchFamily="2" charset="2"/>
              </a:rPr>
              <a:t> carrier flow</a:t>
            </a:r>
            <a:endParaRPr lang="en-US" b="0" i="0" dirty="0">
              <a:solidFill>
                <a:srgbClr val="222222"/>
              </a:solidFill>
              <a:effectLst/>
              <a:latin typeface="Helvetica Neue"/>
            </a:endParaRPr>
          </a:p>
          <a:p>
            <a:endParaRPr lang="en-GB" dirty="0"/>
          </a:p>
        </p:txBody>
      </p:sp>
      <p:pic>
        <p:nvPicPr>
          <p:cNvPr id="5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0D322CD1-0674-4B95-A175-62355D83C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7196DB-2EE0-C0C8-EE37-E394EC8F108E}"/>
              </a:ext>
            </a:extLst>
          </p:cNvPr>
          <p:cNvSpPr/>
          <p:nvPr/>
        </p:nvSpPr>
        <p:spPr>
          <a:xfrm>
            <a:off x="3995936" y="3573016"/>
            <a:ext cx="1512168" cy="2258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286E66-7862-21F6-9F19-04D487D28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152" y="938304"/>
            <a:ext cx="4176464" cy="434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4E50B24-D885-63E5-0DDF-7CDA64F87B0F}"/>
              </a:ext>
            </a:extLst>
          </p:cNvPr>
          <p:cNvSpPr txBox="1"/>
          <p:nvPr/>
        </p:nvSpPr>
        <p:spPr>
          <a:xfrm>
            <a:off x="1718315" y="6335585"/>
            <a:ext cx="2880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p–n junction - Wikipedia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0660FD-2D27-03F0-6B46-6ACB4D7AD93B}"/>
              </a:ext>
            </a:extLst>
          </p:cNvPr>
          <p:cNvSpPr txBox="1"/>
          <p:nvPr/>
        </p:nvSpPr>
        <p:spPr>
          <a:xfrm>
            <a:off x="5292080" y="635243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IV Curve | </a:t>
            </a:r>
            <a:r>
              <a:rPr lang="en-GB" dirty="0" err="1">
                <a:hlinkClick r:id="rId5"/>
              </a:rPr>
              <a:t>PVEducation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1175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443B7-30FA-4EFD-AF95-E08C5A3AA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cells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09D7E5-8618-4024-88D0-64F00EECA432}"/>
              </a:ext>
            </a:extLst>
          </p:cNvPr>
          <p:cNvSpPr txBox="1"/>
          <p:nvPr/>
        </p:nvSpPr>
        <p:spPr>
          <a:xfrm>
            <a:off x="251520" y="928961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working principle:</a:t>
            </a:r>
          </a:p>
          <a:p>
            <a:pPr lvl="1" algn="just"/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1) Creation of diode</a:t>
            </a:r>
            <a:r>
              <a:rPr lang="en-US" dirty="0">
                <a:solidFill>
                  <a:srgbClr val="222222"/>
                </a:solidFill>
                <a:latin typeface="Helvetica Neue"/>
              </a:rPr>
              <a:t>, current flows in one directions</a:t>
            </a:r>
            <a:endParaRPr lang="en-GB" dirty="0"/>
          </a:p>
        </p:txBody>
      </p:sp>
      <p:pic>
        <p:nvPicPr>
          <p:cNvPr id="5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0D322CD1-0674-4B95-A175-62355D83C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7196DB-2EE0-C0C8-EE37-E394EC8F108E}"/>
              </a:ext>
            </a:extLst>
          </p:cNvPr>
          <p:cNvSpPr/>
          <p:nvPr/>
        </p:nvSpPr>
        <p:spPr>
          <a:xfrm>
            <a:off x="3995936" y="3573016"/>
            <a:ext cx="1512168" cy="2258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286E66-7862-21F6-9F19-04D487D28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76797"/>
            <a:ext cx="4176464" cy="434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4E50B24-D885-63E5-0DDF-7CDA64F87B0F}"/>
              </a:ext>
            </a:extLst>
          </p:cNvPr>
          <p:cNvSpPr txBox="1"/>
          <p:nvPr/>
        </p:nvSpPr>
        <p:spPr>
          <a:xfrm>
            <a:off x="1718315" y="6335585"/>
            <a:ext cx="2880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p–n junction - Wikipedia</a:t>
            </a:r>
            <a:endParaRPr lang="en-GB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C204DB4-5696-B3ED-9554-32CE5F27E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0" y="2880000"/>
            <a:ext cx="3533775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0660FD-2D27-03F0-6B46-6ACB4D7AD93B}"/>
              </a:ext>
            </a:extLst>
          </p:cNvPr>
          <p:cNvSpPr txBox="1"/>
          <p:nvPr/>
        </p:nvSpPr>
        <p:spPr>
          <a:xfrm>
            <a:off x="5292080" y="635243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IV Curve | </a:t>
            </a:r>
            <a:r>
              <a:rPr lang="en-GB" dirty="0" err="1">
                <a:hlinkClick r:id="rId6"/>
              </a:rPr>
              <a:t>PVEducation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1805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443B7-30FA-4EFD-AF95-E08C5A3AA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cells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09D7E5-8618-4024-88D0-64F00EECA432}"/>
              </a:ext>
            </a:extLst>
          </p:cNvPr>
          <p:cNvSpPr txBox="1"/>
          <p:nvPr/>
        </p:nvSpPr>
        <p:spPr>
          <a:xfrm>
            <a:off x="251520" y="928961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working principle:</a:t>
            </a:r>
          </a:p>
          <a:p>
            <a:pPr marL="800100" lvl="1" indent="-342900" algn="just">
              <a:buAutoNum type="arabicParenR"/>
            </a:pPr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Light generated carriers increased the current flow and power is generated</a:t>
            </a:r>
          </a:p>
          <a:p>
            <a:pPr marL="800100" lvl="1" indent="-342900" algn="just">
              <a:buAutoNum type="arabicParenR"/>
            </a:pPr>
            <a:r>
              <a:rPr lang="en-US" dirty="0">
                <a:solidFill>
                  <a:srgbClr val="222222"/>
                </a:solidFill>
                <a:latin typeface="Helvetica Neue"/>
              </a:rPr>
              <a:t>P = I*V</a:t>
            </a:r>
            <a:endParaRPr lang="en-US" b="0" i="0" dirty="0">
              <a:solidFill>
                <a:srgbClr val="222222"/>
              </a:solidFill>
              <a:effectLst/>
              <a:latin typeface="Helvetica Neue"/>
            </a:endParaRPr>
          </a:p>
          <a:p>
            <a:endParaRPr lang="en-GB" dirty="0"/>
          </a:p>
        </p:txBody>
      </p:sp>
      <p:pic>
        <p:nvPicPr>
          <p:cNvPr id="5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0D322CD1-0674-4B95-A175-62355D83C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7196DB-2EE0-C0C8-EE37-E394EC8F108E}"/>
              </a:ext>
            </a:extLst>
          </p:cNvPr>
          <p:cNvSpPr/>
          <p:nvPr/>
        </p:nvSpPr>
        <p:spPr>
          <a:xfrm>
            <a:off x="3995936" y="3573016"/>
            <a:ext cx="1512168" cy="2258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286E66-7862-21F6-9F19-04D487D28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76797"/>
            <a:ext cx="4176464" cy="434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4E50B24-D885-63E5-0DDF-7CDA64F87B0F}"/>
              </a:ext>
            </a:extLst>
          </p:cNvPr>
          <p:cNvSpPr txBox="1"/>
          <p:nvPr/>
        </p:nvSpPr>
        <p:spPr>
          <a:xfrm>
            <a:off x="1756813" y="6339748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p–n junction - Wikipedia</a:t>
            </a:r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3C9243-5EEA-3BD1-C26F-A60B15871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0" y="2880000"/>
            <a:ext cx="3533775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4D6858-6E53-17DE-EB75-1E04B59EB6FB}"/>
              </a:ext>
            </a:extLst>
          </p:cNvPr>
          <p:cNvSpPr txBox="1"/>
          <p:nvPr/>
        </p:nvSpPr>
        <p:spPr>
          <a:xfrm>
            <a:off x="5186125" y="63174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IV Curve | </a:t>
            </a:r>
            <a:r>
              <a:rPr lang="en-GB" dirty="0" err="1">
                <a:hlinkClick r:id="rId6"/>
              </a:rPr>
              <a:t>PVEducation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9440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443B7-30FA-4EFD-AF95-E08C5A3AA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cells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09D7E5-8618-4024-88D0-64F00EECA432}"/>
              </a:ext>
            </a:extLst>
          </p:cNvPr>
          <p:cNvSpPr txBox="1"/>
          <p:nvPr/>
        </p:nvSpPr>
        <p:spPr>
          <a:xfrm>
            <a:off x="323528" y="1052736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IV curve</a:t>
            </a:r>
            <a:endParaRPr lang="en-GB" dirty="0"/>
          </a:p>
        </p:txBody>
      </p:sp>
      <p:pic>
        <p:nvPicPr>
          <p:cNvPr id="5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0D322CD1-0674-4B95-A175-62355D83C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EFEB92BD-B462-4223-BC20-36BF99A83575}"/>
              </a:ext>
            </a:extLst>
          </p:cNvPr>
          <p:cNvSpPr txBox="1"/>
          <p:nvPr/>
        </p:nvSpPr>
        <p:spPr>
          <a:xfrm>
            <a:off x="1619672" y="6392361"/>
            <a:ext cx="63904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3"/>
              </a:rPr>
              <a:t>https://www.pveducation.org/pvcdrom/solar-cell-operation/solar-cell-structure</a:t>
            </a:r>
            <a:endParaRPr lang="en-GB" sz="12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BB1E34B-CA43-458E-B68B-31C088F6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333" y="2520909"/>
            <a:ext cx="4693065" cy="324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F1F51B-0E8B-4C85-86BC-B3AD82BD5658}"/>
              </a:ext>
            </a:extLst>
          </p:cNvPr>
          <p:cNvGrpSpPr/>
          <p:nvPr/>
        </p:nvGrpSpPr>
        <p:grpSpPr>
          <a:xfrm>
            <a:off x="320566" y="1625789"/>
            <a:ext cx="8748464" cy="3139321"/>
            <a:chOff x="597707" y="1301554"/>
            <a:chExt cx="8291966" cy="31393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66E22A-CA0B-4243-A5E3-0F1264C909BD}"/>
                </a:ext>
              </a:extLst>
            </p:cNvPr>
            <p:cNvSpPr txBox="1"/>
            <p:nvPr/>
          </p:nvSpPr>
          <p:spPr>
            <a:xfrm>
              <a:off x="597707" y="1301554"/>
              <a:ext cx="8291966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222222"/>
                  </a:solidFill>
                  <a:effectLst/>
                  <a:latin typeface="Helvetica Neue"/>
                </a:rPr>
                <a:t>The efficiency of a solar cell is determined as the fraction of incident power which is converted to electricity and is defined as:</a:t>
              </a:r>
            </a:p>
            <a:p>
              <a:pPr algn="l"/>
              <a:endParaRPr lang="en-US" dirty="0">
                <a:solidFill>
                  <a:srgbClr val="222222"/>
                </a:solidFill>
                <a:latin typeface="Helvetica Neue"/>
              </a:endParaRPr>
            </a:p>
            <a:p>
              <a:pPr algn="l"/>
              <a:endParaRPr lang="en-US" b="0" i="0" dirty="0">
                <a:solidFill>
                  <a:srgbClr val="222222"/>
                </a:solidFill>
                <a:effectLst/>
                <a:latin typeface="Helvetica Neue"/>
              </a:endParaRPr>
            </a:p>
            <a:p>
              <a:pPr algn="l"/>
              <a:endParaRPr lang="en-US" b="0" i="0" dirty="0">
                <a:solidFill>
                  <a:srgbClr val="222222"/>
                </a:solidFill>
                <a:effectLst/>
                <a:latin typeface="Helvetica Neue"/>
              </a:endParaRPr>
            </a:p>
            <a:p>
              <a:pPr algn="l"/>
              <a:endParaRPr lang="en-US" dirty="0">
                <a:solidFill>
                  <a:srgbClr val="222222"/>
                </a:solidFill>
                <a:latin typeface="Helvetica Neue"/>
              </a:endParaRPr>
            </a:p>
            <a:p>
              <a:pPr algn="l"/>
              <a:r>
                <a:rPr lang="en-US" b="0" i="0" dirty="0">
                  <a:solidFill>
                    <a:srgbClr val="222222"/>
                  </a:solidFill>
                  <a:effectLst/>
                  <a:latin typeface="Helvetica Neue"/>
                </a:rPr>
                <a:t>Where:</a:t>
              </a:r>
              <a:br>
                <a:rPr lang="en-US" b="0" i="0" dirty="0">
                  <a:solidFill>
                    <a:srgbClr val="222222"/>
                  </a:solidFill>
                  <a:effectLst/>
                  <a:latin typeface="Helvetica Neue"/>
                </a:rPr>
              </a:br>
              <a:r>
                <a:rPr lang="en-US" b="0" i="1" dirty="0" err="1">
                  <a:solidFill>
                    <a:srgbClr val="222222"/>
                  </a:solidFill>
                  <a:effectLst/>
                  <a:latin typeface="Helvetica Neue"/>
                </a:rPr>
                <a:t>V</a:t>
              </a:r>
              <a:r>
                <a:rPr lang="en-US" b="0" i="1" baseline="-25000" dirty="0" err="1">
                  <a:solidFill>
                    <a:srgbClr val="222222"/>
                  </a:solidFill>
                  <a:effectLst/>
                  <a:latin typeface="Helvetica Neue"/>
                </a:rPr>
                <a:t>oc</a:t>
              </a:r>
              <a:r>
                <a:rPr lang="en-US" b="0" i="0" dirty="0">
                  <a:solidFill>
                    <a:srgbClr val="222222"/>
                  </a:solidFill>
                  <a:effectLst/>
                  <a:latin typeface="Helvetica Neue"/>
                </a:rPr>
                <a:t> is the open-circuit voltage;</a:t>
              </a:r>
              <a:br>
                <a:rPr lang="en-US" b="0" i="0" dirty="0">
                  <a:solidFill>
                    <a:srgbClr val="222222"/>
                  </a:solidFill>
                  <a:effectLst/>
                  <a:latin typeface="Helvetica Neue"/>
                </a:rPr>
              </a:br>
              <a:r>
                <a:rPr lang="en-US" b="0" i="1" dirty="0" err="1">
                  <a:solidFill>
                    <a:srgbClr val="222222"/>
                  </a:solidFill>
                  <a:effectLst/>
                  <a:latin typeface="Helvetica Neue"/>
                </a:rPr>
                <a:t>I</a:t>
              </a:r>
              <a:r>
                <a:rPr lang="en-US" b="0" i="1" baseline="-25000" dirty="0" err="1">
                  <a:solidFill>
                    <a:srgbClr val="222222"/>
                  </a:solidFill>
                  <a:effectLst/>
                  <a:latin typeface="Helvetica Neue"/>
                </a:rPr>
                <a:t>sc</a:t>
              </a:r>
              <a:r>
                <a:rPr lang="en-US" b="0" i="0" dirty="0">
                  <a:solidFill>
                    <a:srgbClr val="222222"/>
                  </a:solidFill>
                  <a:effectLst/>
                  <a:latin typeface="Helvetica Neue"/>
                </a:rPr>
                <a:t> is the short-circuit current;</a:t>
              </a:r>
              <a:br>
                <a:rPr lang="en-US" b="0" i="0" dirty="0">
                  <a:solidFill>
                    <a:srgbClr val="222222"/>
                  </a:solidFill>
                  <a:effectLst/>
                  <a:latin typeface="Helvetica Neue"/>
                </a:rPr>
              </a:br>
              <a:r>
                <a:rPr lang="en-US" b="0" i="1" dirty="0">
                  <a:solidFill>
                    <a:srgbClr val="222222"/>
                  </a:solidFill>
                  <a:effectLst/>
                  <a:latin typeface="Helvetica Neue"/>
                </a:rPr>
                <a:t>FF</a:t>
              </a:r>
              <a:r>
                <a:rPr lang="en-US" b="0" i="0" dirty="0">
                  <a:solidFill>
                    <a:srgbClr val="222222"/>
                  </a:solidFill>
                  <a:effectLst/>
                  <a:latin typeface="Helvetica Neue"/>
                </a:rPr>
                <a:t> is the fill factor and</a:t>
              </a:r>
              <a:br>
                <a:rPr lang="en-US" b="0" i="0" dirty="0">
                  <a:solidFill>
                    <a:srgbClr val="222222"/>
                  </a:solidFill>
                  <a:effectLst/>
                  <a:latin typeface="Helvetica Neue"/>
                </a:rPr>
              </a:br>
              <a:r>
                <a:rPr lang="en-US" b="0" i="1" dirty="0">
                  <a:solidFill>
                    <a:srgbClr val="222222"/>
                  </a:solidFill>
                  <a:effectLst/>
                  <a:latin typeface="Helvetica Neue"/>
                </a:rPr>
                <a:t>η</a:t>
              </a:r>
              <a:r>
                <a:rPr lang="en-US" b="0" i="0" dirty="0">
                  <a:solidFill>
                    <a:srgbClr val="222222"/>
                  </a:solidFill>
                  <a:effectLst/>
                  <a:latin typeface="Helvetica Neue"/>
                </a:rPr>
                <a:t> is the efficiency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28D34B-02AB-4963-A6AF-B06BF8BE2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629" y="2041500"/>
              <a:ext cx="1581150" cy="8096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33EE26F-F715-4A68-BEE5-00107CB43501}"/>
              </a:ext>
            </a:extLst>
          </p:cNvPr>
          <p:cNvSpPr/>
          <p:nvPr/>
        </p:nvSpPr>
        <p:spPr>
          <a:xfrm>
            <a:off x="4428000" y="2977200"/>
            <a:ext cx="3672408" cy="252028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1AA6DD-D782-4F67-AB19-0D7B0D3F9DFF}"/>
              </a:ext>
            </a:extLst>
          </p:cNvPr>
          <p:cNvCxnSpPr/>
          <p:nvPr/>
        </p:nvCxnSpPr>
        <p:spPr>
          <a:xfrm>
            <a:off x="4428000" y="2977200"/>
            <a:ext cx="3672408" cy="252028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1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443B7-30FA-4EFD-AF95-E08C5A3AA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Photovoltaic materials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09D7E5-8618-4024-88D0-64F00EECA432}"/>
              </a:ext>
            </a:extLst>
          </p:cNvPr>
          <p:cNvSpPr txBox="1"/>
          <p:nvPr/>
        </p:nvSpPr>
        <p:spPr>
          <a:xfrm>
            <a:off x="323528" y="1052736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Schockley</a:t>
            </a:r>
            <a:r>
              <a:rPr lang="en-US" dirty="0"/>
              <a:t> </a:t>
            </a:r>
            <a:r>
              <a:rPr lang="en-US" dirty="0" err="1"/>
              <a:t>Queisser</a:t>
            </a:r>
            <a:r>
              <a:rPr lang="en-US" dirty="0"/>
              <a:t> Limit</a:t>
            </a:r>
            <a:endParaRPr lang="en-GB" dirty="0"/>
          </a:p>
        </p:txBody>
      </p:sp>
      <p:pic>
        <p:nvPicPr>
          <p:cNvPr id="5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0D322CD1-0674-4B95-A175-62355D83C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DF2EB5-3443-48A0-AD65-AF69FCB1D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17" y="1478512"/>
            <a:ext cx="8286728" cy="40387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A8A8F3-9F3D-49E1-8C3D-6B4014589DBF}"/>
              </a:ext>
            </a:extLst>
          </p:cNvPr>
          <p:cNvSpPr txBox="1"/>
          <p:nvPr/>
        </p:nvSpPr>
        <p:spPr>
          <a:xfrm>
            <a:off x="1625535" y="6336000"/>
            <a:ext cx="5394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00" b="0" i="0" u="none" strike="noStrike" baseline="0" dirty="0">
                <a:solidFill>
                  <a:srgbClr val="231F20"/>
                </a:solidFill>
                <a:latin typeface="AdvTT28cd547d.B"/>
              </a:rPr>
              <a:t>Photovoltaic materials: Present efficiencies and future challenges </a:t>
            </a:r>
            <a:r>
              <a:rPr lang="en-GB" sz="1000" b="0" i="0" u="none" strike="noStrike" baseline="0" dirty="0">
                <a:solidFill>
                  <a:srgbClr val="231F20"/>
                </a:solidFill>
                <a:latin typeface="AdvTTb278f7d1"/>
              </a:rPr>
              <a:t>DOI: 10.1126/science.aad4424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722837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 </a:t>
            </a:r>
            <a:r>
              <a:rPr lang="nl-NL" dirty="0" err="1"/>
              <a:t>technology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7F06A8-9375-4E8C-885E-FDE94B2D76F7}"/>
              </a:ext>
            </a:extLst>
          </p:cNvPr>
          <p:cNvSpPr txBox="1"/>
          <p:nvPr/>
        </p:nvSpPr>
        <p:spPr>
          <a:xfrm>
            <a:off x="323528" y="1268760"/>
            <a:ext cx="8064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silicon solar cell</a:t>
            </a:r>
          </a:p>
          <a:p>
            <a:endParaRPr lang="en-US" dirty="0"/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pPr marL="342900" indent="-342900">
              <a:buAutoNum type="arabicParenR"/>
            </a:pP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DE3572-F304-45CC-93E6-957378C71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6" y="1729890"/>
            <a:ext cx="75533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46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F00BDE-3E2A-448A-AC4C-003659D60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656463"/>
            <a:ext cx="7110697" cy="220211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Solar </a:t>
            </a:r>
            <a:r>
              <a:rPr lang="nl-NL" dirty="0" err="1"/>
              <a:t>cells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252D61-10B6-410B-94F1-6C10332435A7}"/>
              </a:ext>
            </a:extLst>
          </p:cNvPr>
          <p:cNvSpPr txBox="1"/>
          <p:nvPr/>
        </p:nvSpPr>
        <p:spPr>
          <a:xfrm>
            <a:off x="251520" y="836712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Papers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C84481-1DC5-448F-9490-A42ED689A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828083"/>
            <a:ext cx="7020272" cy="250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18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 </a:t>
            </a:r>
            <a:r>
              <a:rPr lang="nl-NL" dirty="0" err="1"/>
              <a:t>technology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7F06A8-9375-4E8C-885E-FDE94B2D76F7}"/>
              </a:ext>
            </a:extLst>
          </p:cNvPr>
          <p:cNvSpPr txBox="1"/>
          <p:nvPr/>
        </p:nvSpPr>
        <p:spPr>
          <a:xfrm>
            <a:off x="2051720" y="153269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Processing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4B3C8E-1145-420C-80F1-540048310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95" y="1484784"/>
            <a:ext cx="8212809" cy="424847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3B75D79-7768-4589-90F6-70F32E31DC06}"/>
              </a:ext>
            </a:extLst>
          </p:cNvPr>
          <p:cNvSpPr/>
          <p:nvPr/>
        </p:nvSpPr>
        <p:spPr>
          <a:xfrm>
            <a:off x="4586801" y="1772816"/>
            <a:ext cx="3096344" cy="14401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41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 </a:t>
            </a:r>
            <a:r>
              <a:rPr lang="nl-NL" dirty="0" err="1"/>
              <a:t>technology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A3D88B-6269-4F31-8000-445097998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37" y="6368295"/>
            <a:ext cx="6029325" cy="38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73985F-3001-4AA2-BD2B-A789E74EF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628800"/>
            <a:ext cx="7328240" cy="398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9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 </a:t>
            </a:r>
            <a:r>
              <a:rPr lang="nl-NL" dirty="0" err="1"/>
              <a:t>technology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7F06A8-9375-4E8C-885E-FDE94B2D76F7}"/>
              </a:ext>
            </a:extLst>
          </p:cNvPr>
          <p:cNvSpPr txBox="1"/>
          <p:nvPr/>
        </p:nvSpPr>
        <p:spPr>
          <a:xfrm>
            <a:off x="323528" y="1268760"/>
            <a:ext cx="8064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silicon solar cell</a:t>
            </a:r>
          </a:p>
          <a:p>
            <a:r>
              <a:rPr lang="en-US" dirty="0"/>
              <a:t>Silicon wafer: light absorbing material</a:t>
            </a:r>
          </a:p>
          <a:p>
            <a:endParaRPr lang="en-US" dirty="0"/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pPr marL="342900" indent="-342900">
              <a:buAutoNum type="arabicParenR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A8B75-178E-478E-B014-2B0071286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988487"/>
            <a:ext cx="7380312" cy="3692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6C47C6-A55C-4DE6-A0FD-97EC4D8233DB}"/>
              </a:ext>
            </a:extLst>
          </p:cNvPr>
          <p:cNvSpPr txBox="1"/>
          <p:nvPr/>
        </p:nvSpPr>
        <p:spPr>
          <a:xfrm>
            <a:off x="1953806" y="6401070"/>
            <a:ext cx="5236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00" b="0" i="0" u="none" strike="noStrike" baseline="0" dirty="0">
                <a:latin typeface="AdvOT2c8ce45a"/>
              </a:rPr>
              <a:t>High-efficiency crystalline silicon solar cells: status and perspectives </a:t>
            </a:r>
            <a:r>
              <a:rPr lang="en-GB" sz="1000" b="0" i="0" u="none" strike="noStrike" baseline="0" dirty="0">
                <a:latin typeface="AdvOT9b12cd41"/>
              </a:rPr>
              <a:t>DOI: 10.1039/c5ee03380b</a:t>
            </a:r>
            <a:endParaRPr lang="en-GB" sz="1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176CB4-27A6-4AC4-A46F-94768629A9E6}"/>
              </a:ext>
            </a:extLst>
          </p:cNvPr>
          <p:cNvSpPr/>
          <p:nvPr/>
        </p:nvSpPr>
        <p:spPr>
          <a:xfrm>
            <a:off x="4283968" y="3212976"/>
            <a:ext cx="2906225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3026A3-6C44-4BDE-B5DE-4CF899BCF3A0}"/>
              </a:ext>
            </a:extLst>
          </p:cNvPr>
          <p:cNvSpPr/>
          <p:nvPr/>
        </p:nvSpPr>
        <p:spPr>
          <a:xfrm>
            <a:off x="4343127" y="2838383"/>
            <a:ext cx="2906225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128AD7-BC53-44D3-9458-E888F2766ABF}"/>
              </a:ext>
            </a:extLst>
          </p:cNvPr>
          <p:cNvGrpSpPr/>
          <p:nvPr/>
        </p:nvGrpSpPr>
        <p:grpSpPr>
          <a:xfrm>
            <a:off x="4328339" y="2421065"/>
            <a:ext cx="3412013" cy="2703062"/>
            <a:chOff x="4328339" y="2421065"/>
            <a:chExt cx="3412013" cy="27030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7CD43B-28B1-4FDD-9506-63A200473C05}"/>
                </a:ext>
              </a:extLst>
            </p:cNvPr>
            <p:cNvSpPr/>
            <p:nvPr/>
          </p:nvSpPr>
          <p:spPr>
            <a:xfrm>
              <a:off x="4328339" y="2421065"/>
              <a:ext cx="2906225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7DB09A-7C7F-4557-B9A3-206501FCD8A0}"/>
                </a:ext>
              </a:extLst>
            </p:cNvPr>
            <p:cNvSpPr/>
            <p:nvPr/>
          </p:nvSpPr>
          <p:spPr>
            <a:xfrm>
              <a:off x="4377680" y="4148727"/>
              <a:ext cx="2906225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26E23A-C065-4732-BA49-94C5BFC4428F}"/>
                </a:ext>
              </a:extLst>
            </p:cNvPr>
            <p:cNvSpPr/>
            <p:nvPr/>
          </p:nvSpPr>
          <p:spPr>
            <a:xfrm>
              <a:off x="4377680" y="4692079"/>
              <a:ext cx="3362672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74C0C0E-0AF9-471D-A544-F1A6CE374367}"/>
              </a:ext>
            </a:extLst>
          </p:cNvPr>
          <p:cNvSpPr txBox="1"/>
          <p:nvPr/>
        </p:nvSpPr>
        <p:spPr>
          <a:xfrm>
            <a:off x="5781451" y="3672916"/>
            <a:ext cx="232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150 -200 µm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8363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 </a:t>
            </a:r>
            <a:r>
              <a:rPr lang="nl-NL" dirty="0" err="1"/>
              <a:t>technology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7AF4E7-7436-4AA0-B9BD-FE47180534BB}"/>
              </a:ext>
            </a:extLst>
          </p:cNvPr>
          <p:cNvSpPr txBox="1"/>
          <p:nvPr/>
        </p:nvSpPr>
        <p:spPr>
          <a:xfrm>
            <a:off x="323528" y="1268760"/>
            <a:ext cx="80648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Wafer cleaning after cutting 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Removal of sawing damage using KOH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Formation of pyramids during cleaning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Light scattering properties 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pPr marL="342900" indent="-342900">
              <a:buAutoNum type="arabicParenR"/>
            </a:pPr>
            <a:endParaRPr lang="en-GB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ABE283C-4D06-4814-BCFD-D7DEEB666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2580817"/>
            <a:ext cx="7456054" cy="279239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17AF777-906A-4F6B-899B-8CBE384A551B}"/>
              </a:ext>
            </a:extLst>
          </p:cNvPr>
          <p:cNvGrpSpPr/>
          <p:nvPr/>
        </p:nvGrpSpPr>
        <p:grpSpPr>
          <a:xfrm>
            <a:off x="2303748" y="4951449"/>
            <a:ext cx="4536504" cy="977069"/>
            <a:chOff x="2699792" y="5229200"/>
            <a:chExt cx="2930132" cy="54502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AC7E497-8D11-4B9E-B51B-1A37CB9B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9792" y="5301208"/>
              <a:ext cx="2447925" cy="43815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301AC0F-1FB9-42B5-AC30-0D020BCE21F0}"/>
                </a:ext>
              </a:extLst>
            </p:cNvPr>
            <p:cNvSpPr/>
            <p:nvPr/>
          </p:nvSpPr>
          <p:spPr>
            <a:xfrm>
              <a:off x="2699792" y="5229200"/>
              <a:ext cx="2808312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D99DEA-C53C-48D2-A6B0-E310B8D3722C}"/>
                </a:ext>
              </a:extLst>
            </p:cNvPr>
            <p:cNvSpPr/>
            <p:nvPr/>
          </p:nvSpPr>
          <p:spPr>
            <a:xfrm>
              <a:off x="2821612" y="5630205"/>
              <a:ext cx="2808312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0745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 </a:t>
            </a:r>
            <a:r>
              <a:rPr lang="nl-NL" dirty="0" err="1"/>
              <a:t>technology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7F06A8-9375-4E8C-885E-FDE94B2D76F7}"/>
              </a:ext>
            </a:extLst>
          </p:cNvPr>
          <p:cNvSpPr txBox="1"/>
          <p:nvPr/>
        </p:nvSpPr>
        <p:spPr>
          <a:xfrm>
            <a:off x="345232" y="1124256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Formation of </a:t>
            </a:r>
            <a:r>
              <a:rPr lang="en-US" dirty="0" err="1"/>
              <a:t>pn</a:t>
            </a:r>
            <a:r>
              <a:rPr lang="en-US" dirty="0"/>
              <a:t> junction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Phosphor diffusion (n-type dopant) on p-type Si wafer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Boron diffusion (p-type dopant) on n-type Si wafer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pPr marL="342900" indent="-342900">
              <a:buAutoNum type="arabicParenR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A8B75-178E-478E-B014-2B0071286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988487"/>
            <a:ext cx="7380312" cy="3692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6C47C6-A55C-4DE6-A0FD-97EC4D8233DB}"/>
              </a:ext>
            </a:extLst>
          </p:cNvPr>
          <p:cNvSpPr txBox="1"/>
          <p:nvPr/>
        </p:nvSpPr>
        <p:spPr>
          <a:xfrm>
            <a:off x="1953806" y="6401070"/>
            <a:ext cx="5236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00" b="0" i="0" u="none" strike="noStrike" baseline="0" dirty="0">
                <a:latin typeface="AdvOT2c8ce45a"/>
              </a:rPr>
              <a:t>High-efficiency crystalline silicon solar cells: status and perspectives </a:t>
            </a:r>
            <a:r>
              <a:rPr lang="en-GB" sz="1000" b="0" i="0" u="none" strike="noStrike" baseline="0" dirty="0">
                <a:latin typeface="AdvOT9b12cd41"/>
              </a:rPr>
              <a:t>DOI: 10.1039/c5ee03380b</a:t>
            </a:r>
            <a:endParaRPr lang="en-GB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3026A3-6C44-4BDE-B5DE-4CF899BCF3A0}"/>
              </a:ext>
            </a:extLst>
          </p:cNvPr>
          <p:cNvSpPr/>
          <p:nvPr/>
        </p:nvSpPr>
        <p:spPr>
          <a:xfrm>
            <a:off x="4343127" y="2838383"/>
            <a:ext cx="2906225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128AD7-BC53-44D3-9458-E888F2766ABF}"/>
              </a:ext>
            </a:extLst>
          </p:cNvPr>
          <p:cNvGrpSpPr/>
          <p:nvPr/>
        </p:nvGrpSpPr>
        <p:grpSpPr>
          <a:xfrm>
            <a:off x="4328339" y="2421065"/>
            <a:ext cx="3412013" cy="2703062"/>
            <a:chOff x="4328339" y="2421065"/>
            <a:chExt cx="3412013" cy="27030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7CD43B-28B1-4FDD-9506-63A200473C05}"/>
                </a:ext>
              </a:extLst>
            </p:cNvPr>
            <p:cNvSpPr/>
            <p:nvPr/>
          </p:nvSpPr>
          <p:spPr>
            <a:xfrm>
              <a:off x="4328339" y="2421065"/>
              <a:ext cx="2906225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7DB09A-7C7F-4557-B9A3-206501FCD8A0}"/>
                </a:ext>
              </a:extLst>
            </p:cNvPr>
            <p:cNvSpPr/>
            <p:nvPr/>
          </p:nvSpPr>
          <p:spPr>
            <a:xfrm>
              <a:off x="4377680" y="4148727"/>
              <a:ext cx="2906225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26E23A-C065-4732-BA49-94C5BFC4428F}"/>
                </a:ext>
              </a:extLst>
            </p:cNvPr>
            <p:cNvSpPr/>
            <p:nvPr/>
          </p:nvSpPr>
          <p:spPr>
            <a:xfrm>
              <a:off x="4377680" y="4692079"/>
              <a:ext cx="3362672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93306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 </a:t>
            </a:r>
            <a:r>
              <a:rPr lang="nl-NL" dirty="0" err="1"/>
              <a:t>technology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7AF4E7-7436-4AA0-B9BD-FE47180534BB}"/>
              </a:ext>
            </a:extLst>
          </p:cNvPr>
          <p:cNvSpPr txBox="1"/>
          <p:nvPr/>
        </p:nvSpPr>
        <p:spPr>
          <a:xfrm>
            <a:off x="323528" y="1268760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Diffusion electron contact (phosphor diffusion)</a:t>
            </a:r>
          </a:p>
          <a:p>
            <a:r>
              <a:rPr lang="en-US" dirty="0"/>
              <a:t>	deposition of PSG</a:t>
            </a:r>
          </a:p>
          <a:p>
            <a:r>
              <a:rPr lang="en-US" dirty="0"/>
              <a:t>	high temperature anneal </a:t>
            </a:r>
            <a:r>
              <a:rPr lang="en-US" dirty="0">
                <a:sym typeface="Wingdings" panose="05000000000000000000" pitchFamily="2" charset="2"/>
              </a:rPr>
              <a:t> P diffusion</a:t>
            </a:r>
          </a:p>
          <a:p>
            <a:r>
              <a:rPr lang="en-US" dirty="0">
                <a:sym typeface="Wingdings" panose="05000000000000000000" pitchFamily="2" charset="2"/>
              </a:rPr>
              <a:t>	removal of PSG</a:t>
            </a:r>
            <a:endParaRPr lang="en-US" dirty="0"/>
          </a:p>
          <a:p>
            <a:endParaRPr lang="en-US" dirty="0"/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pPr marL="342900" indent="-342900">
              <a:buAutoNum type="arabicParenR"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D0EC21-FFFC-4266-AF10-09C1E5735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517067"/>
            <a:ext cx="5572219" cy="30533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E4DCAF-1893-4FBE-A4AA-6E162F2FF58D}"/>
              </a:ext>
            </a:extLst>
          </p:cNvPr>
          <p:cNvSpPr txBox="1"/>
          <p:nvPr/>
        </p:nvSpPr>
        <p:spPr>
          <a:xfrm>
            <a:off x="1763688" y="6400283"/>
            <a:ext cx="53640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u="none" strike="noStrike" baseline="0" dirty="0">
                <a:latin typeface="AdvTTb2708d30"/>
              </a:rPr>
              <a:t>POCl3 diffusion for industrial Si solar cell emitter formation </a:t>
            </a:r>
            <a:r>
              <a:rPr lang="en-GB" sz="1000" b="0" i="0" u="none" strike="noStrike" baseline="0" dirty="0">
                <a:latin typeface="AdvTT5843c571"/>
              </a:rPr>
              <a:t>Front. Energy 2017, 11(1): 42</a:t>
            </a:r>
            <a:r>
              <a:rPr lang="en-GB" sz="1000" b="0" i="0" u="none" strike="noStrike" baseline="0" dirty="0">
                <a:latin typeface="AdvTimes"/>
              </a:rPr>
              <a:t>–</a:t>
            </a:r>
            <a:r>
              <a:rPr lang="en-GB" sz="1000" b="0" i="0" u="none" strike="noStrike" baseline="0" dirty="0">
                <a:latin typeface="AdvTT5843c571"/>
              </a:rPr>
              <a:t>51</a:t>
            </a:r>
            <a:endParaRPr lang="en-GB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36516-1EDF-4723-B587-CCCEE31127F7}"/>
              </a:ext>
            </a:extLst>
          </p:cNvPr>
          <p:cNvSpPr txBox="1"/>
          <p:nvPr/>
        </p:nvSpPr>
        <p:spPr>
          <a:xfrm>
            <a:off x="497227" y="5514339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PSG = </a:t>
            </a:r>
            <a:r>
              <a:rPr lang="en-US" dirty="0" err="1"/>
              <a:t>Phosphosilicate</a:t>
            </a:r>
            <a:r>
              <a:rPr lang="en-US" dirty="0"/>
              <a:t> glass (PSG)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4B92A1-CFC3-4777-8A94-B119C8B2AB74}"/>
              </a:ext>
            </a:extLst>
          </p:cNvPr>
          <p:cNvSpPr/>
          <p:nvPr/>
        </p:nvSpPr>
        <p:spPr>
          <a:xfrm>
            <a:off x="539552" y="5223792"/>
            <a:ext cx="5436096" cy="195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D65CC0-4411-E355-0E30-B534AE7878C1}"/>
              </a:ext>
            </a:extLst>
          </p:cNvPr>
          <p:cNvSpPr/>
          <p:nvPr/>
        </p:nvSpPr>
        <p:spPr>
          <a:xfrm>
            <a:off x="6300192" y="3429000"/>
            <a:ext cx="2304256" cy="9553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EA9E80-A08F-4D15-4606-2DA55F2FFE90}"/>
              </a:ext>
            </a:extLst>
          </p:cNvPr>
          <p:cNvSpPr/>
          <p:nvPr/>
        </p:nvSpPr>
        <p:spPr>
          <a:xfrm>
            <a:off x="6300192" y="3284984"/>
            <a:ext cx="2304256" cy="1440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F4927-3FDE-4331-0764-B7CBCEBAEDCD}"/>
              </a:ext>
            </a:extLst>
          </p:cNvPr>
          <p:cNvSpPr/>
          <p:nvPr/>
        </p:nvSpPr>
        <p:spPr>
          <a:xfrm>
            <a:off x="6300192" y="3429000"/>
            <a:ext cx="2304256" cy="955359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7000">
                <a:schemeClr val="accent1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1E6F64-8B20-CE96-125B-0C1D4A7F1333}"/>
              </a:ext>
            </a:extLst>
          </p:cNvPr>
          <p:cNvSpPr/>
          <p:nvPr/>
        </p:nvSpPr>
        <p:spPr>
          <a:xfrm>
            <a:off x="6228184" y="3142643"/>
            <a:ext cx="2376264" cy="286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91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 </a:t>
            </a:r>
            <a:r>
              <a:rPr lang="nl-NL" dirty="0" err="1"/>
              <a:t>technology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7AF4E7-7436-4AA0-B9BD-FE47180534BB}"/>
              </a:ext>
            </a:extLst>
          </p:cNvPr>
          <p:cNvSpPr txBox="1"/>
          <p:nvPr/>
        </p:nvSpPr>
        <p:spPr>
          <a:xfrm>
            <a:off x="323528" y="1268760"/>
            <a:ext cx="8064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Diffusion electron contact</a:t>
            </a:r>
          </a:p>
          <a:p>
            <a:endParaRPr lang="en-US" dirty="0"/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pPr marL="342900" indent="-342900">
              <a:buAutoNum type="arabicParenR"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633252-AF52-42AB-9F3B-B74B4D97D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0" y="1975312"/>
            <a:ext cx="4824536" cy="37760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E4DCAF-1893-4FBE-A4AA-6E162F2FF58D}"/>
              </a:ext>
            </a:extLst>
          </p:cNvPr>
          <p:cNvSpPr txBox="1"/>
          <p:nvPr/>
        </p:nvSpPr>
        <p:spPr>
          <a:xfrm>
            <a:off x="1763688" y="6400283"/>
            <a:ext cx="53640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u="none" strike="noStrike" baseline="0" dirty="0">
                <a:latin typeface="AdvTTb2708d30"/>
              </a:rPr>
              <a:t>POCl3 diffusion for industrial Si solar cell emitter formation </a:t>
            </a:r>
            <a:r>
              <a:rPr lang="en-GB" sz="1000" b="0" i="0" u="none" strike="noStrike" baseline="0" dirty="0">
                <a:latin typeface="AdvTT5843c571"/>
              </a:rPr>
              <a:t>Front. Energy 2017, 11(1): 42</a:t>
            </a:r>
            <a:r>
              <a:rPr lang="en-GB" sz="1000" b="0" i="0" u="none" strike="noStrike" baseline="0" dirty="0">
                <a:latin typeface="AdvTimes"/>
              </a:rPr>
              <a:t>–</a:t>
            </a:r>
            <a:r>
              <a:rPr lang="en-GB" sz="1000" b="0" i="0" u="none" strike="noStrike" baseline="0" dirty="0">
                <a:latin typeface="AdvTT5843c571"/>
              </a:rPr>
              <a:t>51</a:t>
            </a:r>
            <a:endParaRPr lang="en-GB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430425-45A3-437C-A834-57272D148305}"/>
              </a:ext>
            </a:extLst>
          </p:cNvPr>
          <p:cNvSpPr txBox="1"/>
          <p:nvPr/>
        </p:nvSpPr>
        <p:spPr>
          <a:xfrm>
            <a:off x="2843808" y="5844546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 thermal budget!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657B23-B356-94C0-78D5-A177A70DC536}"/>
              </a:ext>
            </a:extLst>
          </p:cNvPr>
          <p:cNvCxnSpPr/>
          <p:nvPr/>
        </p:nvCxnSpPr>
        <p:spPr>
          <a:xfrm>
            <a:off x="6012160" y="3448255"/>
            <a:ext cx="0" cy="9361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3DF4E00-837D-0D57-D775-1BFDDA137450}"/>
              </a:ext>
            </a:extLst>
          </p:cNvPr>
          <p:cNvSpPr/>
          <p:nvPr/>
        </p:nvSpPr>
        <p:spPr>
          <a:xfrm>
            <a:off x="6228184" y="3429000"/>
            <a:ext cx="2304256" cy="955359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7000">
                <a:schemeClr val="accent1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806F9E-089E-22C7-028D-D1E4D335E082}"/>
              </a:ext>
            </a:extLst>
          </p:cNvPr>
          <p:cNvSpPr txBox="1"/>
          <p:nvPr/>
        </p:nvSpPr>
        <p:spPr>
          <a:xfrm>
            <a:off x="5220072" y="3661716"/>
            <a:ext cx="140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Depth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0BBE3-D216-9A0C-A52B-8705D297CDB4}"/>
              </a:ext>
            </a:extLst>
          </p:cNvPr>
          <p:cNvSpPr txBox="1"/>
          <p:nvPr/>
        </p:nvSpPr>
        <p:spPr>
          <a:xfrm>
            <a:off x="8532440" y="3284984"/>
            <a:ext cx="3129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  <a:p>
            <a:endParaRPr lang="en-US" dirty="0"/>
          </a:p>
          <a:p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9252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 </a:t>
            </a:r>
            <a:r>
              <a:rPr lang="nl-NL" dirty="0" err="1"/>
              <a:t>technology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7F06A8-9375-4E8C-885E-FDE94B2D76F7}"/>
              </a:ext>
            </a:extLst>
          </p:cNvPr>
          <p:cNvSpPr txBox="1"/>
          <p:nvPr/>
        </p:nvSpPr>
        <p:spPr>
          <a:xfrm>
            <a:off x="323528" y="1268760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 surface passivation</a:t>
            </a:r>
          </a:p>
          <a:p>
            <a:r>
              <a:rPr lang="en-US" dirty="0"/>
              <a:t>Surfaces are areas where charges recombine due to dangling bonds </a:t>
            </a:r>
            <a:r>
              <a:rPr lang="en-US" dirty="0">
                <a:sym typeface="Wingdings" panose="05000000000000000000" pitchFamily="2" charset="2"/>
              </a:rPr>
              <a:t> making these inactive or reducing = surface passivation</a:t>
            </a:r>
            <a:endParaRPr lang="en-US" dirty="0"/>
          </a:p>
          <a:p>
            <a:endParaRPr lang="en-US" dirty="0"/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pPr marL="342900" indent="-342900">
              <a:buAutoNum type="arabicParenR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A8B75-178E-478E-B014-2B0071286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256424"/>
            <a:ext cx="7380312" cy="3692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6C47C6-A55C-4DE6-A0FD-97EC4D8233DB}"/>
              </a:ext>
            </a:extLst>
          </p:cNvPr>
          <p:cNvSpPr txBox="1"/>
          <p:nvPr/>
        </p:nvSpPr>
        <p:spPr>
          <a:xfrm>
            <a:off x="1953806" y="6401070"/>
            <a:ext cx="5236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00" b="0" i="0" u="none" strike="noStrike" baseline="0" dirty="0">
                <a:latin typeface="AdvOT2c8ce45a"/>
              </a:rPr>
              <a:t>High-efficiency crystalline silicon solar cells: status and perspectives </a:t>
            </a:r>
            <a:r>
              <a:rPr lang="en-GB" sz="1000" b="0" i="0" u="none" strike="noStrike" baseline="0" dirty="0">
                <a:latin typeface="AdvOT9b12cd41"/>
              </a:rPr>
              <a:t>DOI: 10.1039/c5ee03380b</a:t>
            </a:r>
            <a:endParaRPr lang="en-GB" sz="1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128AD7-BC53-44D3-9458-E888F2766ABF}"/>
              </a:ext>
            </a:extLst>
          </p:cNvPr>
          <p:cNvGrpSpPr/>
          <p:nvPr/>
        </p:nvGrpSpPr>
        <p:grpSpPr>
          <a:xfrm>
            <a:off x="4328339" y="2598146"/>
            <a:ext cx="3412013" cy="2703062"/>
            <a:chOff x="4328339" y="2421065"/>
            <a:chExt cx="3412013" cy="27030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7CD43B-28B1-4FDD-9506-63A200473C05}"/>
                </a:ext>
              </a:extLst>
            </p:cNvPr>
            <p:cNvSpPr/>
            <p:nvPr/>
          </p:nvSpPr>
          <p:spPr>
            <a:xfrm>
              <a:off x="4328339" y="2421065"/>
              <a:ext cx="2906225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7DB09A-7C7F-4557-B9A3-206501FCD8A0}"/>
                </a:ext>
              </a:extLst>
            </p:cNvPr>
            <p:cNvSpPr/>
            <p:nvPr/>
          </p:nvSpPr>
          <p:spPr>
            <a:xfrm>
              <a:off x="4377680" y="4148727"/>
              <a:ext cx="2906225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26E23A-C065-4732-BA49-94C5BFC4428F}"/>
                </a:ext>
              </a:extLst>
            </p:cNvPr>
            <p:cNvSpPr/>
            <p:nvPr/>
          </p:nvSpPr>
          <p:spPr>
            <a:xfrm>
              <a:off x="4377680" y="4692079"/>
              <a:ext cx="3362672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62131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 </a:t>
            </a:r>
            <a:r>
              <a:rPr lang="nl-NL" dirty="0" err="1"/>
              <a:t>technology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7AF4E7-7436-4AA0-B9BD-FE47180534BB}"/>
              </a:ext>
            </a:extLst>
          </p:cNvPr>
          <p:cNvSpPr txBox="1"/>
          <p:nvPr/>
        </p:nvSpPr>
        <p:spPr>
          <a:xfrm>
            <a:off x="298875" y="1121152"/>
            <a:ext cx="80648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Passivation and anti-reflection: </a:t>
            </a:r>
            <a:r>
              <a:rPr lang="en-US" dirty="0" err="1"/>
              <a:t>SiN</a:t>
            </a:r>
            <a:r>
              <a:rPr lang="en-US" baseline="-25000" dirty="0" err="1"/>
              <a:t>x</a:t>
            </a:r>
            <a:r>
              <a:rPr lang="en-US" baseline="-25000" dirty="0"/>
              <a:t> </a:t>
            </a:r>
            <a:r>
              <a:rPr lang="en-US" dirty="0"/>
              <a:t> (</a:t>
            </a:r>
            <a:r>
              <a:rPr lang="en-US" dirty="0" err="1"/>
              <a:t>SiO</a:t>
            </a:r>
            <a:r>
              <a:rPr lang="en-US" baseline="-25000" dirty="0" err="1"/>
              <a:t>x</a:t>
            </a:r>
            <a:r>
              <a:rPr lang="en-US" dirty="0"/>
              <a:t>)</a:t>
            </a:r>
          </a:p>
          <a:p>
            <a:r>
              <a:rPr lang="en-US" dirty="0" err="1"/>
              <a:t>SiN</a:t>
            </a:r>
            <a:r>
              <a:rPr lang="en-US" baseline="-25000" dirty="0" err="1"/>
              <a:t>x</a:t>
            </a:r>
            <a:r>
              <a:rPr lang="en-US" baseline="-25000" dirty="0"/>
              <a:t> </a:t>
            </a:r>
            <a:r>
              <a:rPr lang="en-US" dirty="0"/>
              <a:t>passivated the dangling bonds (is a di-electric)</a:t>
            </a:r>
          </a:p>
          <a:p>
            <a:endParaRPr lang="en-US" baseline="-25000" dirty="0"/>
          </a:p>
          <a:p>
            <a:endParaRPr lang="en-US" dirty="0"/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pPr marL="342900" indent="-342900">
              <a:buAutoNum type="arabicParenR"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38C737-7771-123A-9B75-2C0CD4BFBFC7}"/>
              </a:ext>
            </a:extLst>
          </p:cNvPr>
          <p:cNvSpPr txBox="1"/>
          <p:nvPr/>
        </p:nvSpPr>
        <p:spPr>
          <a:xfrm>
            <a:off x="1619672" y="6368866"/>
            <a:ext cx="567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/>
              <a:t>https://www.iue.tuwien.ac.at/phd/entner/node14.html</a:t>
            </a:r>
          </a:p>
        </p:txBody>
      </p:sp>
      <p:pic>
        <p:nvPicPr>
          <p:cNvPr id="2052" name="Picture 4" descr="\includegraphics[width=0.32\textwidth]{figures/si-surface}">
            <a:extLst>
              <a:ext uri="{FF2B5EF4-FFF2-40B4-BE49-F238E27FC236}">
                <a16:creationId xmlns:a16="http://schemas.microsoft.com/office/drawing/2014/main" id="{CD3FB195-2AA9-3EAA-47DD-390DD1A40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5629"/>
            <a:ext cx="210502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\includegraphics[width=0.32\textwidth]{figures/si-sio2-unpassivated}">
            <a:extLst>
              <a:ext uri="{FF2B5EF4-FFF2-40B4-BE49-F238E27FC236}">
                <a16:creationId xmlns:a16="http://schemas.microsoft.com/office/drawing/2014/main" id="{9E6A9006-2DE9-9F38-6F84-70A2509A9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334" y="3015602"/>
            <a:ext cx="21050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191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 </a:t>
            </a:r>
            <a:r>
              <a:rPr lang="nl-NL" dirty="0" err="1"/>
              <a:t>technology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7AF4E7-7436-4AA0-B9BD-FE47180534BB}"/>
              </a:ext>
            </a:extLst>
          </p:cNvPr>
          <p:cNvSpPr txBox="1"/>
          <p:nvPr/>
        </p:nvSpPr>
        <p:spPr>
          <a:xfrm>
            <a:off x="298875" y="1121152"/>
            <a:ext cx="806489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Passivation and anti-reflection: </a:t>
            </a:r>
            <a:r>
              <a:rPr lang="en-US" dirty="0" err="1"/>
              <a:t>SiN</a:t>
            </a:r>
            <a:r>
              <a:rPr lang="en-US" baseline="-25000" dirty="0" err="1"/>
              <a:t>x</a:t>
            </a:r>
            <a:endParaRPr lang="en-US" baseline="-25000" dirty="0"/>
          </a:p>
          <a:p>
            <a:r>
              <a:rPr lang="en-US" dirty="0" err="1"/>
              <a:t>SiN</a:t>
            </a:r>
            <a:r>
              <a:rPr lang="en-US" baseline="-25000" dirty="0" err="1"/>
              <a:t>x</a:t>
            </a:r>
            <a:r>
              <a:rPr lang="en-US" baseline="-25000" dirty="0"/>
              <a:t> </a:t>
            </a:r>
            <a:r>
              <a:rPr lang="en-US" dirty="0"/>
              <a:t>passivated the dangling bonds (is a di-electric)</a:t>
            </a:r>
          </a:p>
          <a:p>
            <a:r>
              <a:rPr lang="en-US" dirty="0"/>
              <a:t>Serves as anti-reflection layer when correct thickness is applied </a:t>
            </a:r>
          </a:p>
          <a:p>
            <a:endParaRPr lang="en-US" baseline="-25000" dirty="0"/>
          </a:p>
          <a:p>
            <a:endParaRPr lang="en-US" dirty="0"/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pPr marL="342900" indent="-342900">
              <a:buAutoNum type="arabicParenR"/>
            </a:pP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D4DD31-4021-48CD-8EA7-E14D7B52F091}"/>
              </a:ext>
            </a:extLst>
          </p:cNvPr>
          <p:cNvSpPr txBox="1"/>
          <p:nvPr/>
        </p:nvSpPr>
        <p:spPr>
          <a:xfrm>
            <a:off x="1973315" y="6365674"/>
            <a:ext cx="63904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hlinkClick r:id="rId4"/>
              </a:rPr>
              <a:t>https://www.pveducation.org/pvcdrom/design-of-silicon-cells/anti-reflection-coatings</a:t>
            </a:r>
            <a:endParaRPr lang="en-GB" sz="1000" dirty="0"/>
          </a:p>
        </p:txBody>
      </p:sp>
      <p:pic>
        <p:nvPicPr>
          <p:cNvPr id="4098" name="Picture 2" descr="reflection">
            <a:extLst>
              <a:ext uri="{FF2B5EF4-FFF2-40B4-BE49-F238E27FC236}">
                <a16:creationId xmlns:a16="http://schemas.microsoft.com/office/drawing/2014/main" id="{FBBD6850-7F25-467F-8D5C-298C3873A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01180"/>
            <a:ext cx="39624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nti-reflection coatings">
            <a:extLst>
              <a:ext uri="{FF2B5EF4-FFF2-40B4-BE49-F238E27FC236}">
                <a16:creationId xmlns:a16="http://schemas.microsoft.com/office/drawing/2014/main" id="{6A955018-9E52-49E1-B4B7-36FA4CD5E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14339"/>
            <a:ext cx="3695700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F94176-8FEF-4F1C-96A0-D0B6D5660EA7}"/>
              </a:ext>
            </a:extLst>
          </p:cNvPr>
          <p:cNvSpPr txBox="1"/>
          <p:nvPr/>
        </p:nvSpPr>
        <p:spPr>
          <a:xfrm>
            <a:off x="4970502" y="593998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Optimal thickness ~ 70 nm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686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Solar energy</a:t>
            </a:r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3D4AFF-9B2B-460E-BF49-9EE270C3D9DC}"/>
              </a:ext>
            </a:extLst>
          </p:cNvPr>
          <p:cNvSpPr txBox="1"/>
          <p:nvPr/>
        </p:nvSpPr>
        <p:spPr>
          <a:xfrm>
            <a:off x="251520" y="1196752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Solar Irradiance: power per unit area received from the sun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DB3D8-451A-4B77-B1EB-62EF8050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651814"/>
            <a:ext cx="5740903" cy="4187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515CDF-30E2-424A-BB23-48C0AA294837}"/>
              </a:ext>
            </a:extLst>
          </p:cNvPr>
          <p:cNvSpPr txBox="1"/>
          <p:nvPr/>
        </p:nvSpPr>
        <p:spPr>
          <a:xfrm>
            <a:off x="2411760" y="587727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Total energy per m</a:t>
            </a:r>
            <a:r>
              <a:rPr lang="en-US" b="1" baseline="30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 on earth: 1000 W/m</a:t>
            </a:r>
            <a:r>
              <a:rPr lang="en-US" b="1" baseline="30000" dirty="0">
                <a:solidFill>
                  <a:srgbClr val="FF0000"/>
                </a:solidFill>
              </a:rPr>
              <a:t>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EE7B3E-67ED-ECB8-EE57-3D55E7FE77D1}"/>
              </a:ext>
            </a:extLst>
          </p:cNvPr>
          <p:cNvGrpSpPr/>
          <p:nvPr/>
        </p:nvGrpSpPr>
        <p:grpSpPr>
          <a:xfrm>
            <a:off x="6444208" y="2924944"/>
            <a:ext cx="2304256" cy="1210877"/>
            <a:chOff x="6516216" y="3299437"/>
            <a:chExt cx="2736304" cy="12108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233F68-F22C-886F-4F23-86136A737D75}"/>
                </a:ext>
              </a:extLst>
            </p:cNvPr>
            <p:cNvSpPr txBox="1"/>
            <p:nvPr/>
          </p:nvSpPr>
          <p:spPr>
            <a:xfrm>
              <a:off x="6516216" y="3299437"/>
              <a:ext cx="27363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Photon energy:</a:t>
              </a:r>
            </a:p>
            <a:p>
              <a:endParaRPr lang="en-US" dirty="0"/>
            </a:p>
            <a:p>
              <a:r>
                <a:rPr lang="en-US" dirty="0"/>
                <a:t> </a:t>
              </a:r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E49C09C-18F5-4CD7-44FE-3CC9C6202604}"/>
                    </a:ext>
                  </a:extLst>
                </p:cNvPr>
                <p:cNvSpPr txBox="1"/>
                <p:nvPr/>
              </p:nvSpPr>
              <p:spPr>
                <a:xfrm>
                  <a:off x="6640495" y="3935220"/>
                  <a:ext cx="1697644" cy="5750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81944F0-C754-459F-B685-EE3302DAB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0495" y="3935220"/>
                  <a:ext cx="1697644" cy="5750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2905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 </a:t>
            </a:r>
            <a:r>
              <a:rPr lang="nl-NL" dirty="0" err="1"/>
              <a:t>technology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7F06A8-9375-4E8C-885E-FDE94B2D76F7}"/>
              </a:ext>
            </a:extLst>
          </p:cNvPr>
          <p:cNvSpPr txBox="1"/>
          <p:nvPr/>
        </p:nvSpPr>
        <p:spPr>
          <a:xfrm>
            <a:off x="323528" y="1268760"/>
            <a:ext cx="8568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Metal contacts to extract the carriers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Metals are not transparent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At the front: optical and electrical optimization by width and height</a:t>
            </a:r>
            <a:endParaRPr lang="en-US" dirty="0"/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pPr marL="342900" indent="-342900">
              <a:buAutoNum type="arabicParenR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A8B75-178E-478E-B014-2B0071286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204864"/>
            <a:ext cx="7380312" cy="3692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6C47C6-A55C-4DE6-A0FD-97EC4D8233DB}"/>
              </a:ext>
            </a:extLst>
          </p:cNvPr>
          <p:cNvSpPr txBox="1"/>
          <p:nvPr/>
        </p:nvSpPr>
        <p:spPr>
          <a:xfrm>
            <a:off x="1953806" y="6401070"/>
            <a:ext cx="5236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00" b="0" i="0" u="none" strike="noStrike" baseline="0" dirty="0">
                <a:latin typeface="AdvOT2c8ce45a"/>
              </a:rPr>
              <a:t>High-efficiency crystalline silicon solar cells: status and perspectives </a:t>
            </a:r>
            <a:r>
              <a:rPr lang="en-GB" sz="1000" b="0" i="0" u="none" strike="noStrike" baseline="0" dirty="0">
                <a:latin typeface="AdvOT9b12cd41"/>
              </a:rPr>
              <a:t>DOI: 10.1039/c5ee03380b</a:t>
            </a:r>
            <a:endParaRPr lang="en-GB" sz="1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555786-AE73-40B6-8FBE-D5AE105D17B6}"/>
              </a:ext>
            </a:extLst>
          </p:cNvPr>
          <p:cNvSpPr/>
          <p:nvPr/>
        </p:nvSpPr>
        <p:spPr>
          <a:xfrm>
            <a:off x="4355976" y="4365104"/>
            <a:ext cx="24482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494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 </a:t>
            </a:r>
            <a:r>
              <a:rPr lang="nl-NL" dirty="0" err="1"/>
              <a:t>technology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7F06A8-9375-4E8C-885E-FDE94B2D76F7}"/>
              </a:ext>
            </a:extLst>
          </p:cNvPr>
          <p:cNvSpPr txBox="1"/>
          <p:nvPr/>
        </p:nvSpPr>
        <p:spPr>
          <a:xfrm>
            <a:off x="323528" y="1268760"/>
            <a:ext cx="8064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contact: metallic layer and p++ doping</a:t>
            </a:r>
          </a:p>
          <a:p>
            <a:endParaRPr lang="en-US" dirty="0"/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pPr marL="342900" indent="-342900">
              <a:buAutoNum type="arabicParenR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A8B75-178E-478E-B014-2B0071286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988487"/>
            <a:ext cx="7380312" cy="3692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6C47C6-A55C-4DE6-A0FD-97EC4D8233DB}"/>
              </a:ext>
            </a:extLst>
          </p:cNvPr>
          <p:cNvSpPr txBox="1"/>
          <p:nvPr/>
        </p:nvSpPr>
        <p:spPr>
          <a:xfrm>
            <a:off x="1953806" y="6401070"/>
            <a:ext cx="5236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00" b="0" i="0" u="none" strike="noStrike" baseline="0" dirty="0">
                <a:latin typeface="AdvOT2c8ce45a"/>
              </a:rPr>
              <a:t>High-efficiency crystalline silicon solar cells: status and perspectives </a:t>
            </a:r>
            <a:r>
              <a:rPr lang="en-GB" sz="1000" b="0" i="0" u="none" strike="noStrike" baseline="0" dirty="0">
                <a:latin typeface="AdvOT9b12cd41"/>
              </a:rPr>
              <a:t>DOI: 10.1039/c5ee03380b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921545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 </a:t>
            </a:r>
            <a:r>
              <a:rPr lang="nl-NL" dirty="0" err="1"/>
              <a:t>technology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7AF4E7-7436-4AA0-B9BD-FE47180534BB}"/>
              </a:ext>
            </a:extLst>
          </p:cNvPr>
          <p:cNvSpPr txBox="1"/>
          <p:nvPr/>
        </p:nvSpPr>
        <p:spPr>
          <a:xfrm>
            <a:off x="323528" y="1268760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Metallization: screen printing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pPr marL="342900" indent="-342900">
              <a:buAutoNum type="arabicParenR"/>
            </a:pP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8A5F2-953C-4897-AC96-7655F3D39978}"/>
              </a:ext>
            </a:extLst>
          </p:cNvPr>
          <p:cNvSpPr txBox="1"/>
          <p:nvPr/>
        </p:nvSpPr>
        <p:spPr>
          <a:xfrm>
            <a:off x="2627784" y="6393792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https://www.appliedmaterials.com/files/Screen_Printing_Backgrounder_0.pdf</a:t>
            </a:r>
            <a:endParaRPr lang="en-GB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A9121-6F6D-4315-9F74-297C01458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764196"/>
            <a:ext cx="4891295" cy="30243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329879-656F-4FE3-947A-83F5E3691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823" y="829498"/>
            <a:ext cx="3536918" cy="51990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485EE3-6396-4290-A923-7EFF31C4E9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4088" y="3423781"/>
            <a:ext cx="26670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6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 </a:t>
            </a:r>
            <a:r>
              <a:rPr lang="nl-NL" dirty="0" err="1"/>
              <a:t>technology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7AF4E7-7436-4AA0-B9BD-FE47180534BB}"/>
              </a:ext>
            </a:extLst>
          </p:cNvPr>
          <p:cNvSpPr txBox="1"/>
          <p:nvPr/>
        </p:nvSpPr>
        <p:spPr>
          <a:xfrm>
            <a:off x="323528" y="1268760"/>
            <a:ext cx="86409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formation front and back metal: firing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Front contact: Ag paste (to contact with the n-type Si)</a:t>
            </a:r>
          </a:p>
          <a:p>
            <a:r>
              <a:rPr lang="en-US" dirty="0">
                <a:sym typeface="Wingdings" panose="05000000000000000000" pitchFamily="2" charset="2"/>
              </a:rPr>
              <a:t>Back contact: Al paste (also p-type dopant)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pPr marL="342900" indent="-342900">
              <a:buAutoNum type="arabicParenR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D5A45-0092-3A42-D9F5-8496A6D2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46" y="2492896"/>
            <a:ext cx="7380312" cy="36928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C4ED59-B612-4020-B064-6B93835A8BD0}"/>
              </a:ext>
            </a:extLst>
          </p:cNvPr>
          <p:cNvSpPr txBox="1"/>
          <p:nvPr/>
        </p:nvSpPr>
        <p:spPr>
          <a:xfrm>
            <a:off x="4167543" y="2564904"/>
            <a:ext cx="4220881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Ag paste etches through the </a:t>
            </a:r>
            <a:r>
              <a:rPr lang="en-US" dirty="0" err="1"/>
              <a:t>SiNx</a:t>
            </a:r>
            <a:r>
              <a:rPr lang="en-US" dirty="0"/>
              <a:t> layer</a:t>
            </a:r>
          </a:p>
          <a:p>
            <a:r>
              <a:rPr lang="en-US" dirty="0"/>
              <a:t>The </a:t>
            </a:r>
            <a:r>
              <a:rPr lang="en-US" dirty="0" err="1"/>
              <a:t>SiNx</a:t>
            </a:r>
            <a:r>
              <a:rPr lang="en-US" dirty="0"/>
              <a:t> layer will crystalize </a:t>
            </a:r>
            <a:r>
              <a:rPr lang="en-US" dirty="0">
                <a:sym typeface="Wingdings" panose="05000000000000000000" pitchFamily="2" charset="2"/>
              </a:rPr>
              <a:t> improving passivation properties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1607D-E9F4-1807-977D-82D7C984106B}"/>
              </a:ext>
            </a:extLst>
          </p:cNvPr>
          <p:cNvSpPr txBox="1"/>
          <p:nvPr/>
        </p:nvSpPr>
        <p:spPr>
          <a:xfrm>
            <a:off x="3203848" y="5923686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 thermal budget!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8FAD7C-9496-4CF7-C205-4DEAE505BF1A}"/>
              </a:ext>
            </a:extLst>
          </p:cNvPr>
          <p:cNvSpPr txBox="1"/>
          <p:nvPr/>
        </p:nvSpPr>
        <p:spPr>
          <a:xfrm>
            <a:off x="683568" y="3823880"/>
            <a:ext cx="5822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  <a:p>
            <a:endParaRPr lang="en-US" dirty="0"/>
          </a:p>
          <a:p>
            <a:r>
              <a:rPr lang="en-US" dirty="0"/>
              <a:t>p</a:t>
            </a:r>
          </a:p>
          <a:p>
            <a:endParaRPr lang="en-US" dirty="0"/>
          </a:p>
          <a:p>
            <a:r>
              <a:rPr lang="en-US" dirty="0"/>
              <a:t>p++</a:t>
            </a:r>
          </a:p>
        </p:txBody>
      </p:sp>
    </p:spTree>
    <p:extLst>
      <p:ext uri="{BB962C8B-B14F-4D97-AF65-F5344CB8AC3E}">
        <p14:creationId xmlns:p14="http://schemas.microsoft.com/office/powerpoint/2010/main" val="382776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 </a:t>
            </a:r>
            <a:r>
              <a:rPr lang="nl-NL" dirty="0" err="1"/>
              <a:t>technology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7AF4E7-7436-4AA0-B9BD-FE47180534BB}"/>
              </a:ext>
            </a:extLst>
          </p:cNvPr>
          <p:cNvSpPr txBox="1"/>
          <p:nvPr/>
        </p:nvSpPr>
        <p:spPr>
          <a:xfrm>
            <a:off x="323528" y="1268760"/>
            <a:ext cx="86409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formation: firing</a:t>
            </a:r>
          </a:p>
          <a:p>
            <a:endParaRPr lang="en-US" dirty="0"/>
          </a:p>
          <a:p>
            <a:r>
              <a:rPr lang="en-US" dirty="0"/>
              <a:t>Back: Al diffuses into Si layer, making a back surface field (diffused hole contact)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pPr marL="342900" indent="-342900">
              <a:buAutoNum type="arabicParenR"/>
            </a:pPr>
            <a:endParaRPr lang="en-GB" dirty="0"/>
          </a:p>
        </p:txBody>
      </p:sp>
      <p:pic>
        <p:nvPicPr>
          <p:cNvPr id="3" name="Picture 2" descr="How Semiconductors Work - WikiEducator">
            <a:extLst>
              <a:ext uri="{FF2B5EF4-FFF2-40B4-BE49-F238E27FC236}">
                <a16:creationId xmlns:a16="http://schemas.microsoft.com/office/drawing/2014/main" id="{E3A452C1-FDF2-9F41-2122-CB421F18C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300085"/>
            <a:ext cx="1903630" cy="209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06984-416E-9E4B-5A0E-66D5E8E66099}"/>
              </a:ext>
            </a:extLst>
          </p:cNvPr>
          <p:cNvSpPr txBox="1"/>
          <p:nvPr/>
        </p:nvSpPr>
        <p:spPr>
          <a:xfrm>
            <a:off x="2999991" y="2752412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 3e</a:t>
            </a:r>
            <a:r>
              <a:rPr lang="en-US" sz="1400" baseline="30000" dirty="0"/>
              <a:t>-            </a:t>
            </a:r>
            <a:r>
              <a:rPr lang="en-US" sz="1400" dirty="0"/>
              <a:t>4e</a:t>
            </a:r>
            <a:r>
              <a:rPr lang="en-US" sz="1400" baseline="30000" dirty="0"/>
              <a:t>-         </a:t>
            </a:r>
            <a:r>
              <a:rPr lang="en-US" sz="1400" dirty="0"/>
              <a:t>5e</a:t>
            </a:r>
            <a:r>
              <a:rPr lang="en-US" sz="1400" baseline="30000" dirty="0"/>
              <a:t>-</a:t>
            </a:r>
          </a:p>
          <a:p>
            <a:r>
              <a:rPr lang="en-GB" sz="1400" dirty="0"/>
              <a:t>p-type                 n-type</a:t>
            </a:r>
          </a:p>
        </p:txBody>
      </p:sp>
    </p:spTree>
    <p:extLst>
      <p:ext uri="{BB962C8B-B14F-4D97-AF65-F5344CB8AC3E}">
        <p14:creationId xmlns:p14="http://schemas.microsoft.com/office/powerpoint/2010/main" val="3180207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 </a:t>
            </a:r>
            <a:r>
              <a:rPr lang="nl-NL" dirty="0" err="1"/>
              <a:t>technology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7AF4E7-7436-4AA0-B9BD-FE47180534BB}"/>
              </a:ext>
            </a:extLst>
          </p:cNvPr>
          <p:cNvSpPr txBox="1"/>
          <p:nvPr/>
        </p:nvSpPr>
        <p:spPr>
          <a:xfrm>
            <a:off x="323528" y="1268760"/>
            <a:ext cx="86409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formation: firing</a:t>
            </a:r>
          </a:p>
          <a:p>
            <a:endParaRPr lang="en-US" dirty="0"/>
          </a:p>
          <a:p>
            <a:r>
              <a:rPr lang="en-US" dirty="0"/>
              <a:t>Back: Al diffuses into Si layer, making a back surface field (diffused hole contact)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pPr marL="342900" indent="-342900">
              <a:buAutoNum type="arabicParenR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83A5E-065E-4379-87A3-97A34A2B4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482" y="2422922"/>
            <a:ext cx="3920241" cy="3482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F1604E-A206-4E26-97E4-B3D5AC863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603277"/>
            <a:ext cx="4794988" cy="293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81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 </a:t>
            </a:r>
            <a:r>
              <a:rPr lang="nl-NL" dirty="0" err="1"/>
              <a:t>technology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7F06A8-9375-4E8C-885E-FDE94B2D76F7}"/>
              </a:ext>
            </a:extLst>
          </p:cNvPr>
          <p:cNvSpPr txBox="1"/>
          <p:nvPr/>
        </p:nvSpPr>
        <p:spPr>
          <a:xfrm>
            <a:off x="323528" y="973367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Towards high efficiency and low cost:</a:t>
            </a:r>
          </a:p>
          <a:p>
            <a:endParaRPr lang="en-US" dirty="0"/>
          </a:p>
          <a:p>
            <a:r>
              <a:rPr lang="en-US" dirty="0"/>
              <a:t>Reduce optical and electrical losses and reduce thermal budget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pPr marL="342900" indent="-342900">
              <a:buAutoNum type="arabicParenR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6C47C6-A55C-4DE6-A0FD-97EC4D8233DB}"/>
              </a:ext>
            </a:extLst>
          </p:cNvPr>
          <p:cNvSpPr txBox="1"/>
          <p:nvPr/>
        </p:nvSpPr>
        <p:spPr>
          <a:xfrm>
            <a:off x="1953806" y="6336000"/>
            <a:ext cx="5236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00" b="0" i="0" u="none" strike="noStrike" baseline="0" dirty="0">
                <a:latin typeface="AdvOT2c8ce45a"/>
              </a:rPr>
              <a:t>High-efficiency crystalline silicon solar cells: status and perspectives </a:t>
            </a:r>
            <a:r>
              <a:rPr lang="en-GB" sz="1000" b="0" i="0" u="none" strike="noStrike" baseline="0" dirty="0">
                <a:latin typeface="AdvOT9b12cd41"/>
              </a:rPr>
              <a:t>DOI: 10.1039/c5ee03380b</a:t>
            </a:r>
            <a:endParaRPr lang="en-GB" sz="1000" dirty="0"/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D929FF49-CC4F-417C-9286-7B1D7B9BD8BC}"/>
              </a:ext>
            </a:extLst>
          </p:cNvPr>
          <p:cNvSpPr txBox="1"/>
          <p:nvPr/>
        </p:nvSpPr>
        <p:spPr>
          <a:xfrm>
            <a:off x="2285999" y="657088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https://www.pveducation.org/pvcdrom/design-of-silicon-cells/optical-losses</a:t>
            </a:r>
            <a:endParaRPr lang="en-GB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7DB9BE-DA73-40F4-A8A8-40CF892D5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2150877"/>
            <a:ext cx="4549458" cy="375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 </a:t>
            </a:r>
            <a:r>
              <a:rPr lang="nl-NL" dirty="0" err="1"/>
              <a:t>technology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7F06A8-9375-4E8C-885E-FDE94B2D76F7}"/>
              </a:ext>
            </a:extLst>
          </p:cNvPr>
          <p:cNvSpPr txBox="1"/>
          <p:nvPr/>
        </p:nvSpPr>
        <p:spPr>
          <a:xfrm>
            <a:off x="251520" y="1176657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contact passivation</a:t>
            </a:r>
            <a:r>
              <a:rPr lang="en-US" dirty="0">
                <a:sym typeface="Wingdings" panose="05000000000000000000" pitchFamily="2" charset="2"/>
              </a:rPr>
              <a:t> di-electric layer to reduce  the defect at the Si/metal interface</a:t>
            </a:r>
          </a:p>
          <a:p>
            <a:r>
              <a:rPr lang="en-US" dirty="0">
                <a:sym typeface="Wingdings" panose="05000000000000000000" pitchFamily="2" charset="2"/>
              </a:rPr>
              <a:t>Contact in the di-electric layer are required for carrier flow  laser ablation</a:t>
            </a:r>
            <a:endParaRPr lang="en-US" dirty="0"/>
          </a:p>
          <a:p>
            <a:endParaRPr lang="en-US" dirty="0"/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pPr marL="342900" indent="-342900">
              <a:buAutoNum type="arabicParenR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6C47C6-A55C-4DE6-A0FD-97EC4D8233DB}"/>
              </a:ext>
            </a:extLst>
          </p:cNvPr>
          <p:cNvSpPr txBox="1"/>
          <p:nvPr/>
        </p:nvSpPr>
        <p:spPr>
          <a:xfrm>
            <a:off x="1953806" y="6336000"/>
            <a:ext cx="5236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00" b="0" i="0" u="none" strike="noStrike" baseline="0" dirty="0">
                <a:latin typeface="AdvOT2c8ce45a"/>
              </a:rPr>
              <a:t>High-efficiency crystalline silicon solar cells: status and perspectives </a:t>
            </a:r>
            <a:r>
              <a:rPr lang="en-GB" sz="1000" b="0" i="0" u="none" strike="noStrike" baseline="0" dirty="0">
                <a:latin typeface="AdvOT9b12cd41"/>
              </a:rPr>
              <a:t>DOI: 10.1039/c5ee03380b</a:t>
            </a:r>
            <a:endParaRPr lang="en-GB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47F414-797C-43DD-82AC-C9749F235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204864"/>
            <a:ext cx="66484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67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 </a:t>
            </a:r>
            <a:r>
              <a:rPr lang="nl-NL" dirty="0" err="1"/>
              <a:t>technology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7AF4E7-7436-4AA0-B9BD-FE47180534BB}"/>
              </a:ext>
            </a:extLst>
          </p:cNvPr>
          <p:cNvSpPr txBox="1"/>
          <p:nvPr/>
        </p:nvSpPr>
        <p:spPr>
          <a:xfrm>
            <a:off x="323528" y="1268760"/>
            <a:ext cx="8064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Rear contact:</a:t>
            </a:r>
          </a:p>
          <a:p>
            <a:endParaRPr lang="en-US" dirty="0"/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pPr marL="342900" indent="-342900">
              <a:buAutoNum type="arabicParenR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BC6D75-1066-49F7-BA29-6225A6B02536}"/>
              </a:ext>
            </a:extLst>
          </p:cNvPr>
          <p:cNvSpPr txBox="1"/>
          <p:nvPr/>
        </p:nvSpPr>
        <p:spPr>
          <a:xfrm>
            <a:off x="2555776" y="6413988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Appl. Phys. Rev. 7, 041315 (2020);  https://doi.org/10.1063/5.0005090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B0B8C-1078-4AEF-BD1A-91198756A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780928"/>
            <a:ext cx="4341202" cy="34396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5DEBF3-079C-4DE1-8798-A3F48DDD5B22}"/>
              </a:ext>
            </a:extLst>
          </p:cNvPr>
          <p:cNvSpPr txBox="1"/>
          <p:nvPr/>
        </p:nvSpPr>
        <p:spPr>
          <a:xfrm>
            <a:off x="347197" y="1656277"/>
            <a:ext cx="8640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latin typeface="Arial" panose="020B0604020202020204" pitchFamily="34" charset="0"/>
                <a:cs typeface="Arial" panose="020B0604020202020204" pitchFamily="34" charset="0"/>
              </a:rPr>
              <a:t>Passivation: low surface recombination velocity on p-type silicon surfaces.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latin typeface="Arial" panose="020B0604020202020204" pitchFamily="34" charset="0"/>
                <a:cs typeface="Arial" panose="020B0604020202020204" pitchFamily="34" charset="0"/>
              </a:rPr>
              <a:t>Optics: high internal reflection.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latin typeface="Arial" panose="020B0604020202020204" pitchFamily="34" charset="0"/>
                <a:cs typeface="Arial" panose="020B0604020202020204" pitchFamily="34" charset="0"/>
              </a:rPr>
              <a:t>Electrics: compatibility with screen printing and firing processes.</a:t>
            </a:r>
          </a:p>
        </p:txBody>
      </p:sp>
    </p:spTree>
    <p:extLst>
      <p:ext uri="{BB962C8B-B14F-4D97-AF65-F5344CB8AC3E}">
        <p14:creationId xmlns:p14="http://schemas.microsoft.com/office/powerpoint/2010/main" val="138728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 </a:t>
            </a:r>
            <a:r>
              <a:rPr lang="nl-NL" dirty="0" err="1"/>
              <a:t>technology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BC6D75-1066-49F7-BA29-6225A6B02536}"/>
              </a:ext>
            </a:extLst>
          </p:cNvPr>
          <p:cNvSpPr txBox="1"/>
          <p:nvPr/>
        </p:nvSpPr>
        <p:spPr>
          <a:xfrm>
            <a:off x="2555776" y="6413988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Appl. Phys. Rev. 7, 041315 (2020);  https://doi.org/10.1063/5.0005090 </a:t>
            </a:r>
          </a:p>
        </p:txBody>
      </p:sp>
      <p:pic>
        <p:nvPicPr>
          <p:cNvPr id="8" name="Picture 2" descr="reflection losses">
            <a:extLst>
              <a:ext uri="{FF2B5EF4-FFF2-40B4-BE49-F238E27FC236}">
                <a16:creationId xmlns:a16="http://schemas.microsoft.com/office/drawing/2014/main" id="{F34E6651-8208-4A5E-B760-0F4B9A3A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96086"/>
            <a:ext cx="403127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02160A-CF99-459E-91E9-61C4FAAA613C}"/>
              </a:ext>
            </a:extLst>
          </p:cNvPr>
          <p:cNvSpPr txBox="1"/>
          <p:nvPr/>
        </p:nvSpPr>
        <p:spPr>
          <a:xfrm>
            <a:off x="323528" y="973367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Towards high efficiency and low cost:</a:t>
            </a:r>
          </a:p>
          <a:p>
            <a:endParaRPr lang="en-US" dirty="0"/>
          </a:p>
          <a:p>
            <a:r>
              <a:rPr lang="en-US" dirty="0"/>
              <a:t>Reduce </a:t>
            </a:r>
            <a:r>
              <a:rPr lang="en-US" u="sng" dirty="0"/>
              <a:t>optical</a:t>
            </a:r>
            <a:r>
              <a:rPr lang="en-US" dirty="0"/>
              <a:t> and electrical losses and reduce thermal budget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pPr marL="342900" indent="-342900">
              <a:buAutoNum type="arabicParenR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3761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Solar </a:t>
            </a:r>
            <a:r>
              <a:rPr lang="nl-NL" dirty="0" err="1"/>
              <a:t>cells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C61114-046B-41CE-AF12-A03A9D0DE0A9}"/>
              </a:ext>
            </a:extLst>
          </p:cNvPr>
          <p:cNvSpPr txBox="1"/>
          <p:nvPr/>
        </p:nvSpPr>
        <p:spPr>
          <a:xfrm>
            <a:off x="323528" y="1052736"/>
            <a:ext cx="842493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Solar cells convert power from the sun (electromagnetic waves or ‘light’) into electrical power</a:t>
            </a:r>
          </a:p>
          <a:p>
            <a:r>
              <a:rPr lang="en-US" dirty="0"/>
              <a:t>Only light with photon energy higher than the band gap of the material is absorbed</a:t>
            </a:r>
          </a:p>
          <a:p>
            <a:r>
              <a:rPr lang="en-US" dirty="0"/>
              <a:t>	</a:t>
            </a:r>
          </a:p>
          <a:p>
            <a:r>
              <a:rPr lang="en-US" baseline="-25000" dirty="0"/>
              <a:t> </a:t>
            </a:r>
            <a:endParaRPr lang="en-GB" baseline="-25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953770-A64B-4E10-AAB8-54612026864A}"/>
              </a:ext>
            </a:extLst>
          </p:cNvPr>
          <p:cNvSpPr txBox="1"/>
          <p:nvPr/>
        </p:nvSpPr>
        <p:spPr>
          <a:xfrm>
            <a:off x="2915816" y="6376446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https://en.wikipedia.org/wiki/Solar_cell</a:t>
            </a:r>
            <a:endParaRPr lang="en-GB" sz="1000" dirty="0"/>
          </a:p>
        </p:txBody>
      </p:sp>
      <p:pic>
        <p:nvPicPr>
          <p:cNvPr id="1026" name="Picture 2" descr="Efficiency limits of concentrating spectral-splitting hybrid photovoltaic-thermal  (PV-T) solar collectors and systems | Light: Science &amp; Applications">
            <a:extLst>
              <a:ext uri="{FF2B5EF4-FFF2-40B4-BE49-F238E27FC236}">
                <a16:creationId xmlns:a16="http://schemas.microsoft.com/office/drawing/2014/main" id="{BA9AEE76-DA54-2AE9-4D5E-B20311738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829" y="2144212"/>
            <a:ext cx="5400600" cy="401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357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Solar </a:t>
            </a:r>
            <a:r>
              <a:rPr lang="nl-NL" dirty="0" err="1"/>
              <a:t>cells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7F06A8-9375-4E8C-885E-FDE94B2D76F7}"/>
              </a:ext>
            </a:extLst>
          </p:cNvPr>
          <p:cNvSpPr txBox="1"/>
          <p:nvPr/>
        </p:nvSpPr>
        <p:spPr>
          <a:xfrm>
            <a:off x="323528" y="1268760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Interdigitated back contact: reduce optical losses due to metallic fingers at the front</a:t>
            </a:r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8533A-2FB0-4B48-AFD9-6D0F5CF56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91" y="1591925"/>
            <a:ext cx="7170741" cy="4082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5107B1-FDF3-4491-8505-B4043FD90941}"/>
              </a:ext>
            </a:extLst>
          </p:cNvPr>
          <p:cNvSpPr txBox="1"/>
          <p:nvPr/>
        </p:nvSpPr>
        <p:spPr>
          <a:xfrm>
            <a:off x="1953806" y="6401070"/>
            <a:ext cx="5236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00" b="0" i="0" u="none" strike="noStrike" baseline="0" dirty="0">
                <a:latin typeface="AdvOT2c8ce45a"/>
              </a:rPr>
              <a:t>High-efficiency crystalline silicon solar cells: status and perspectives </a:t>
            </a:r>
            <a:r>
              <a:rPr lang="en-GB" sz="1000" b="0" i="0" u="none" strike="noStrike" baseline="0" dirty="0">
                <a:latin typeface="AdvOT9b12cd41"/>
              </a:rPr>
              <a:t>DOI: 10.1039/c5ee03380b</a:t>
            </a:r>
            <a:endParaRPr lang="en-GB" sz="1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D59F69-A830-E479-5A78-021E60DB0381}"/>
              </a:ext>
            </a:extLst>
          </p:cNvPr>
          <p:cNvGrpSpPr/>
          <p:nvPr/>
        </p:nvGrpSpPr>
        <p:grpSpPr>
          <a:xfrm>
            <a:off x="242422" y="4077072"/>
            <a:ext cx="3528392" cy="597894"/>
            <a:chOff x="242422" y="4077072"/>
            <a:chExt cx="3528392" cy="597894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8BEF3EA-84C8-C3A5-7DB4-0FDF3DAB74EA}"/>
                </a:ext>
              </a:extLst>
            </p:cNvPr>
            <p:cNvCxnSpPr>
              <a:cxnSpLocks/>
            </p:cNvCxnSpPr>
            <p:nvPr/>
          </p:nvCxnSpPr>
          <p:spPr>
            <a:xfrm>
              <a:off x="755576" y="4077072"/>
              <a:ext cx="1198230" cy="146313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87017D-BD58-57F1-7D17-9DBB6B365D91}"/>
                </a:ext>
              </a:extLst>
            </p:cNvPr>
            <p:cNvSpPr txBox="1"/>
            <p:nvPr/>
          </p:nvSpPr>
          <p:spPr>
            <a:xfrm rot="420000">
              <a:off x="242422" y="4305634"/>
              <a:ext cx="3528392" cy="3693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Typical distance ~ 10s of micron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612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 </a:t>
            </a:r>
            <a:r>
              <a:rPr lang="nl-NL" dirty="0" err="1"/>
              <a:t>technology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BC6D75-1066-49F7-BA29-6225A6B02536}"/>
              </a:ext>
            </a:extLst>
          </p:cNvPr>
          <p:cNvSpPr txBox="1"/>
          <p:nvPr/>
        </p:nvSpPr>
        <p:spPr>
          <a:xfrm>
            <a:off x="2555776" y="6413988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Appl. Phys. Rev. 7, 041315 (2020);  https://doi.org/10.1063/5.0005090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88D5A-9B7B-49CF-B8FD-EFA74C8ACC86}"/>
              </a:ext>
            </a:extLst>
          </p:cNvPr>
          <p:cNvSpPr txBox="1"/>
          <p:nvPr/>
        </p:nvSpPr>
        <p:spPr>
          <a:xfrm>
            <a:off x="356068" y="2276872"/>
            <a:ext cx="6376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Phosphorus diffusion (n-type front contact): ~ 800 ºC</a:t>
            </a:r>
          </a:p>
          <a:p>
            <a:r>
              <a:rPr lang="en-US" dirty="0"/>
              <a:t>Firing metal contacts (front and back): ~ 800 ºC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3B412D-CC46-43A6-9F1A-5A46044BAE2B}"/>
              </a:ext>
            </a:extLst>
          </p:cNvPr>
          <p:cNvSpPr txBox="1"/>
          <p:nvPr/>
        </p:nvSpPr>
        <p:spPr>
          <a:xfrm>
            <a:off x="323528" y="973367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Towards high efficiency and low cost:</a:t>
            </a:r>
          </a:p>
          <a:p>
            <a:endParaRPr lang="en-US" dirty="0"/>
          </a:p>
          <a:p>
            <a:r>
              <a:rPr lang="en-US" dirty="0"/>
              <a:t>Reduce optical and electrical losses and </a:t>
            </a:r>
            <a:r>
              <a:rPr lang="en-US" u="sng" dirty="0"/>
              <a:t>reduce thermal budget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004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Solar </a:t>
            </a:r>
            <a:r>
              <a:rPr lang="nl-NL" dirty="0" err="1"/>
              <a:t>cells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7F06A8-9375-4E8C-885E-FDE94B2D76F7}"/>
              </a:ext>
            </a:extLst>
          </p:cNvPr>
          <p:cNvSpPr txBox="1"/>
          <p:nvPr/>
        </p:nvSpPr>
        <p:spPr>
          <a:xfrm>
            <a:off x="303979" y="1072627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HIT cells: reducing thermal budget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5115CA-1A7C-460F-BA31-2DE3DE1AF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775538"/>
            <a:ext cx="5544616" cy="4155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FFF877-9CA8-4630-8870-3F910E4B2702}"/>
              </a:ext>
            </a:extLst>
          </p:cNvPr>
          <p:cNvSpPr txBox="1"/>
          <p:nvPr/>
        </p:nvSpPr>
        <p:spPr>
          <a:xfrm>
            <a:off x="1953806" y="6401070"/>
            <a:ext cx="5236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00" b="0" i="0" u="none" strike="noStrike" baseline="0" dirty="0">
                <a:latin typeface="AdvOT2c8ce45a"/>
              </a:rPr>
              <a:t>High-efficiency crystalline silicon solar cells: status and perspectives </a:t>
            </a:r>
            <a:r>
              <a:rPr lang="en-GB" sz="1000" b="0" i="0" u="none" strike="noStrike" baseline="0" dirty="0">
                <a:latin typeface="AdvOT9b12cd41"/>
              </a:rPr>
              <a:t>DOI: 10.1039/c5ee03380b</a:t>
            </a:r>
            <a:endParaRPr lang="en-GB" sz="1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21E44C-A701-45F8-B9C0-0084F29488E2}"/>
              </a:ext>
            </a:extLst>
          </p:cNvPr>
          <p:cNvGrpSpPr/>
          <p:nvPr/>
        </p:nvGrpSpPr>
        <p:grpSpPr>
          <a:xfrm>
            <a:off x="3131840" y="3027329"/>
            <a:ext cx="1111684" cy="1465801"/>
            <a:chOff x="3347864" y="2996952"/>
            <a:chExt cx="1111684" cy="14658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FF02658-053C-49EB-B0A6-756BD909CCBD}"/>
                </a:ext>
              </a:extLst>
            </p:cNvPr>
            <p:cNvSpPr/>
            <p:nvPr/>
          </p:nvSpPr>
          <p:spPr>
            <a:xfrm>
              <a:off x="3347864" y="2996952"/>
              <a:ext cx="108012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41C9BF-47EC-44D8-A7D3-31043F905B7C}"/>
                </a:ext>
              </a:extLst>
            </p:cNvPr>
            <p:cNvSpPr/>
            <p:nvPr/>
          </p:nvSpPr>
          <p:spPr>
            <a:xfrm>
              <a:off x="3379428" y="4174721"/>
              <a:ext cx="108012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B83197-86DA-46C6-8287-5531A968BD17}"/>
              </a:ext>
            </a:extLst>
          </p:cNvPr>
          <p:cNvGrpSpPr/>
          <p:nvPr/>
        </p:nvGrpSpPr>
        <p:grpSpPr>
          <a:xfrm>
            <a:off x="3136645" y="2656745"/>
            <a:ext cx="1524992" cy="2209416"/>
            <a:chOff x="3347864" y="2996952"/>
            <a:chExt cx="1111684" cy="14658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C96AEB-A58A-465C-9AB7-A8824E7B6803}"/>
                </a:ext>
              </a:extLst>
            </p:cNvPr>
            <p:cNvSpPr/>
            <p:nvPr/>
          </p:nvSpPr>
          <p:spPr>
            <a:xfrm>
              <a:off x="3347864" y="2996952"/>
              <a:ext cx="108012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C442AC-D197-451B-AA84-308F9B0FC4B4}"/>
                </a:ext>
              </a:extLst>
            </p:cNvPr>
            <p:cNvSpPr/>
            <p:nvPr/>
          </p:nvSpPr>
          <p:spPr>
            <a:xfrm>
              <a:off x="3379428" y="4174721"/>
              <a:ext cx="108012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EED0FE-9BB7-49FB-9F4F-73C082119F7F}"/>
              </a:ext>
            </a:extLst>
          </p:cNvPr>
          <p:cNvGrpSpPr/>
          <p:nvPr/>
        </p:nvGrpSpPr>
        <p:grpSpPr>
          <a:xfrm>
            <a:off x="3141360" y="2022843"/>
            <a:ext cx="2870800" cy="3644564"/>
            <a:chOff x="3177191" y="2990259"/>
            <a:chExt cx="1282357" cy="147249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396DA3-E92E-4C5C-B8FA-201BBF2052B3}"/>
                </a:ext>
              </a:extLst>
            </p:cNvPr>
            <p:cNvSpPr/>
            <p:nvPr/>
          </p:nvSpPr>
          <p:spPr>
            <a:xfrm>
              <a:off x="3177191" y="2990259"/>
              <a:ext cx="1080120" cy="136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6C144F-4F66-4176-8EB1-159EEF2BEE5B}"/>
                </a:ext>
              </a:extLst>
            </p:cNvPr>
            <p:cNvSpPr/>
            <p:nvPr/>
          </p:nvSpPr>
          <p:spPr>
            <a:xfrm>
              <a:off x="3187038" y="4326664"/>
              <a:ext cx="1272510" cy="136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1308B5-628A-4A7C-A34C-EEC46FC51FC4}"/>
              </a:ext>
            </a:extLst>
          </p:cNvPr>
          <p:cNvGrpSpPr/>
          <p:nvPr/>
        </p:nvGrpSpPr>
        <p:grpSpPr>
          <a:xfrm>
            <a:off x="3119408" y="2311367"/>
            <a:ext cx="2488716" cy="2900171"/>
            <a:chOff x="3347864" y="2996952"/>
            <a:chExt cx="1111684" cy="14658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2BC293-4FE0-4DD1-8742-A0364FFFBA54}"/>
                </a:ext>
              </a:extLst>
            </p:cNvPr>
            <p:cNvSpPr/>
            <p:nvPr/>
          </p:nvSpPr>
          <p:spPr>
            <a:xfrm>
              <a:off x="3347864" y="2996952"/>
              <a:ext cx="1080120" cy="145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4BCABE-798E-454F-BB98-7942F5098E7D}"/>
                </a:ext>
              </a:extLst>
            </p:cNvPr>
            <p:cNvSpPr/>
            <p:nvPr/>
          </p:nvSpPr>
          <p:spPr>
            <a:xfrm>
              <a:off x="3379428" y="4320400"/>
              <a:ext cx="1080120" cy="1423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19CA985-2160-46F9-A68B-2E9D733FB570}"/>
              </a:ext>
            </a:extLst>
          </p:cNvPr>
          <p:cNvSpPr txBox="1"/>
          <p:nvPr/>
        </p:nvSpPr>
        <p:spPr>
          <a:xfrm>
            <a:off x="6012160" y="2191631"/>
            <a:ext cx="190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 (TCO’s)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6F920-5457-3588-DBD9-0EB39AB11C3B}"/>
              </a:ext>
            </a:extLst>
          </p:cNvPr>
          <p:cNvSpPr txBox="1"/>
          <p:nvPr/>
        </p:nvSpPr>
        <p:spPr>
          <a:xfrm>
            <a:off x="4211960" y="3511179"/>
            <a:ext cx="129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n-type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703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Solar </a:t>
            </a:r>
            <a:r>
              <a:rPr lang="nl-NL" dirty="0" err="1"/>
              <a:t>cells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115CA-1A7C-460F-BA31-2DE3DE1AF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773768"/>
            <a:ext cx="5544616" cy="4155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FFF877-9CA8-4630-8870-3F910E4B2702}"/>
              </a:ext>
            </a:extLst>
          </p:cNvPr>
          <p:cNvSpPr txBox="1"/>
          <p:nvPr/>
        </p:nvSpPr>
        <p:spPr>
          <a:xfrm>
            <a:off x="1953806" y="6401070"/>
            <a:ext cx="5236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00" b="0" i="0" u="none" strike="noStrike" baseline="0" dirty="0">
                <a:latin typeface="AdvOT2c8ce45a"/>
              </a:rPr>
              <a:t>High-efficiency crystalline silicon solar cells: status and perspectives </a:t>
            </a:r>
            <a:r>
              <a:rPr lang="en-GB" sz="1000" b="0" i="0" u="none" strike="noStrike" baseline="0" dirty="0">
                <a:latin typeface="AdvOT9b12cd41"/>
              </a:rPr>
              <a:t>DOI: 10.1039/c5ee03380b</a:t>
            </a:r>
            <a:endParaRPr lang="en-GB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BE499C-CA0F-4D1F-A731-36D719E2CAB2}"/>
              </a:ext>
            </a:extLst>
          </p:cNvPr>
          <p:cNvSpPr txBox="1"/>
          <p:nvPr/>
        </p:nvSpPr>
        <p:spPr>
          <a:xfrm>
            <a:off x="395536" y="1071460"/>
            <a:ext cx="6408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HIT cell: heterojunction</a:t>
            </a:r>
            <a:r>
              <a:rPr lang="en-US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 intrinsic thin layer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1EEBFF-75F1-4D92-8EE5-FD1E2F4F5BF9}"/>
              </a:ext>
            </a:extLst>
          </p:cNvPr>
          <p:cNvSpPr/>
          <p:nvPr/>
        </p:nvSpPr>
        <p:spPr>
          <a:xfrm>
            <a:off x="3131840" y="2564904"/>
            <a:ext cx="2528664" cy="2376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6C3657-B578-40AA-BF23-C9E213D1069C}"/>
              </a:ext>
            </a:extLst>
          </p:cNvPr>
          <p:cNvSpPr txBox="1"/>
          <p:nvPr/>
        </p:nvSpPr>
        <p:spPr>
          <a:xfrm>
            <a:off x="3311860" y="3479930"/>
            <a:ext cx="2268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Crystalline silicon (c-Si)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182089-84FE-4178-A9D3-2BE843CCBB14}"/>
              </a:ext>
            </a:extLst>
          </p:cNvPr>
          <p:cNvSpPr txBox="1"/>
          <p:nvPr/>
        </p:nvSpPr>
        <p:spPr>
          <a:xfrm>
            <a:off x="3300276" y="2711894"/>
            <a:ext cx="2268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Amorphous silicon (a-Si)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1DBEEA-9177-4469-A371-E72FA8989753}"/>
              </a:ext>
            </a:extLst>
          </p:cNvPr>
          <p:cNvSpPr txBox="1"/>
          <p:nvPr/>
        </p:nvSpPr>
        <p:spPr>
          <a:xfrm>
            <a:off x="3348857" y="4366035"/>
            <a:ext cx="226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Amorphous silicon</a:t>
            </a:r>
            <a:endParaRPr lang="en-GB" dirty="0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2DF2F35-E0D9-4271-A7E5-997D474E3F83}"/>
              </a:ext>
            </a:extLst>
          </p:cNvPr>
          <p:cNvSpPr/>
          <p:nvPr/>
        </p:nvSpPr>
        <p:spPr>
          <a:xfrm>
            <a:off x="3131840" y="2711894"/>
            <a:ext cx="168436" cy="501082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4B200061-1700-490E-8E86-99F988F4009F}"/>
              </a:ext>
            </a:extLst>
          </p:cNvPr>
          <p:cNvSpPr/>
          <p:nvPr/>
        </p:nvSpPr>
        <p:spPr>
          <a:xfrm>
            <a:off x="3177840" y="4320825"/>
            <a:ext cx="168436" cy="501082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827A597-1356-4F0F-A025-AA0F90A76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322" y="2019099"/>
            <a:ext cx="4503134" cy="356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2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Solar </a:t>
            </a:r>
            <a:r>
              <a:rPr lang="nl-NL" dirty="0" err="1"/>
              <a:t>cells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115CA-1A7C-460F-BA31-2DE3DE1AF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773768"/>
            <a:ext cx="5544616" cy="4155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FFF877-9CA8-4630-8870-3F910E4B2702}"/>
              </a:ext>
            </a:extLst>
          </p:cNvPr>
          <p:cNvSpPr txBox="1"/>
          <p:nvPr/>
        </p:nvSpPr>
        <p:spPr>
          <a:xfrm>
            <a:off x="1953806" y="6401070"/>
            <a:ext cx="5236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00" b="0" i="0" u="none" strike="noStrike" baseline="0" dirty="0">
                <a:latin typeface="AdvOT2c8ce45a"/>
              </a:rPr>
              <a:t>High-efficiency crystalline silicon solar cells: status and perspectives </a:t>
            </a:r>
            <a:r>
              <a:rPr lang="en-GB" sz="1000" b="0" i="0" u="none" strike="noStrike" baseline="0" dirty="0">
                <a:latin typeface="AdvOT9b12cd41"/>
              </a:rPr>
              <a:t>DOI: 10.1039/c5ee03380b</a:t>
            </a:r>
            <a:endParaRPr lang="en-GB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BE499C-CA0F-4D1F-A731-36D719E2CAB2}"/>
              </a:ext>
            </a:extLst>
          </p:cNvPr>
          <p:cNvSpPr txBox="1"/>
          <p:nvPr/>
        </p:nvSpPr>
        <p:spPr>
          <a:xfrm>
            <a:off x="395536" y="1071460"/>
            <a:ext cx="6408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HIT cell: heterojunction</a:t>
            </a:r>
            <a:r>
              <a:rPr lang="en-US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 intrinsic thin layer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1EEBFF-75F1-4D92-8EE5-FD1E2F4F5BF9}"/>
              </a:ext>
            </a:extLst>
          </p:cNvPr>
          <p:cNvSpPr/>
          <p:nvPr/>
        </p:nvSpPr>
        <p:spPr>
          <a:xfrm>
            <a:off x="3131840" y="2564904"/>
            <a:ext cx="2528664" cy="2376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6C3657-B578-40AA-BF23-C9E213D1069C}"/>
              </a:ext>
            </a:extLst>
          </p:cNvPr>
          <p:cNvSpPr txBox="1"/>
          <p:nvPr/>
        </p:nvSpPr>
        <p:spPr>
          <a:xfrm>
            <a:off x="3311860" y="3479930"/>
            <a:ext cx="2268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Crystalline silicon (c-Si)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182089-84FE-4178-A9D3-2BE843CCBB14}"/>
              </a:ext>
            </a:extLst>
          </p:cNvPr>
          <p:cNvSpPr txBox="1"/>
          <p:nvPr/>
        </p:nvSpPr>
        <p:spPr>
          <a:xfrm>
            <a:off x="3300276" y="2711894"/>
            <a:ext cx="2268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Amorphous silicon (a-Si)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1DBEEA-9177-4469-A371-E72FA8989753}"/>
              </a:ext>
            </a:extLst>
          </p:cNvPr>
          <p:cNvSpPr txBox="1"/>
          <p:nvPr/>
        </p:nvSpPr>
        <p:spPr>
          <a:xfrm>
            <a:off x="3348857" y="4366035"/>
            <a:ext cx="226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Amorphous silicon</a:t>
            </a:r>
            <a:endParaRPr lang="en-GB" dirty="0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2DF2F35-E0D9-4271-A7E5-997D474E3F83}"/>
              </a:ext>
            </a:extLst>
          </p:cNvPr>
          <p:cNvSpPr/>
          <p:nvPr/>
        </p:nvSpPr>
        <p:spPr>
          <a:xfrm>
            <a:off x="3131840" y="2711894"/>
            <a:ext cx="168436" cy="501082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4B200061-1700-490E-8E86-99F988F4009F}"/>
              </a:ext>
            </a:extLst>
          </p:cNvPr>
          <p:cNvSpPr/>
          <p:nvPr/>
        </p:nvSpPr>
        <p:spPr>
          <a:xfrm>
            <a:off x="3177840" y="4320825"/>
            <a:ext cx="168436" cy="501082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B9DF79-B4C8-43E0-997B-769742D9CF11}"/>
              </a:ext>
            </a:extLst>
          </p:cNvPr>
          <p:cNvGrpSpPr/>
          <p:nvPr/>
        </p:nvGrpSpPr>
        <p:grpSpPr>
          <a:xfrm>
            <a:off x="5785543" y="2276872"/>
            <a:ext cx="2458865" cy="2985429"/>
            <a:chOff x="5785543" y="2276872"/>
            <a:chExt cx="2458865" cy="2985429"/>
          </a:xfrm>
        </p:grpSpPr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B52F40C2-AC0F-401A-896E-8080BCBB872E}"/>
                </a:ext>
              </a:extLst>
            </p:cNvPr>
            <p:cNvSpPr/>
            <p:nvPr/>
          </p:nvSpPr>
          <p:spPr>
            <a:xfrm>
              <a:off x="5785543" y="2276872"/>
              <a:ext cx="226617" cy="804354"/>
            </a:xfrm>
            <a:prstGeom prst="rightBrac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94318247-7CDF-4C92-8FE0-09E2C11097CF}"/>
                </a:ext>
              </a:extLst>
            </p:cNvPr>
            <p:cNvSpPr/>
            <p:nvPr/>
          </p:nvSpPr>
          <p:spPr>
            <a:xfrm>
              <a:off x="5785543" y="4414931"/>
              <a:ext cx="226617" cy="804354"/>
            </a:xfrm>
            <a:prstGeom prst="rightBrac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6E651E-ABD1-4685-9475-D789B903E6CF}"/>
                </a:ext>
              </a:extLst>
            </p:cNvPr>
            <p:cNvSpPr txBox="1"/>
            <p:nvPr/>
          </p:nvSpPr>
          <p:spPr>
            <a:xfrm>
              <a:off x="6228184" y="2276872"/>
              <a:ext cx="20162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 deposition temperature</a:t>
              </a:r>
            </a:p>
            <a:p>
              <a:r>
                <a:rPr lang="en-US" dirty="0"/>
                <a:t>~ 200 deg</a:t>
              </a:r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B911E4-4B22-4D22-BF08-22E48069E50E}"/>
                </a:ext>
              </a:extLst>
            </p:cNvPr>
            <p:cNvSpPr txBox="1"/>
            <p:nvPr/>
          </p:nvSpPr>
          <p:spPr>
            <a:xfrm>
              <a:off x="6228184" y="4338971"/>
              <a:ext cx="20162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 deposition temperature</a:t>
              </a:r>
            </a:p>
            <a:p>
              <a:r>
                <a:rPr lang="en-US" dirty="0"/>
                <a:t>~ 200 deg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35417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 </a:t>
            </a:r>
            <a:r>
              <a:rPr lang="nl-NL" dirty="0" err="1"/>
              <a:t>technology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7AF4E7-7436-4AA0-B9BD-FE47180534BB}"/>
              </a:ext>
            </a:extLst>
          </p:cNvPr>
          <p:cNvSpPr txBox="1"/>
          <p:nvPr/>
        </p:nvSpPr>
        <p:spPr>
          <a:xfrm>
            <a:off x="323528" y="1268760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Paper: combining HIT cells structure with interdigitated back contact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pPr marL="342900" indent="-342900">
              <a:buAutoNum type="arabicParenR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B5A84-ACB2-4BF6-9FD9-5C0EEF12C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93" y="2046837"/>
            <a:ext cx="7797031" cy="2414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1CBAE2-4F22-42DF-B7EB-4B6EB2F22DDB}"/>
              </a:ext>
            </a:extLst>
          </p:cNvPr>
          <p:cNvSpPr txBox="1"/>
          <p:nvPr/>
        </p:nvSpPr>
        <p:spPr>
          <a:xfrm>
            <a:off x="2699792" y="6453916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NATURE ENERGY 2, 17032 (2017) | DOI: 10.1038/nenergy.2017.32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987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Solar </a:t>
            </a:r>
            <a:r>
              <a:rPr lang="nl-NL" dirty="0" err="1"/>
              <a:t>cells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7F06A8-9375-4E8C-885E-FDE94B2D76F7}"/>
              </a:ext>
            </a:extLst>
          </p:cNvPr>
          <p:cNvSpPr txBox="1"/>
          <p:nvPr/>
        </p:nvSpPr>
        <p:spPr>
          <a:xfrm>
            <a:off x="323528" y="1268760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Interdigitated back contact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D99C3-32B2-428D-C329-65597CE7FE11}"/>
              </a:ext>
            </a:extLst>
          </p:cNvPr>
          <p:cNvSpPr txBox="1"/>
          <p:nvPr/>
        </p:nvSpPr>
        <p:spPr>
          <a:xfrm>
            <a:off x="2123728" y="6484282"/>
            <a:ext cx="554461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050" dirty="0"/>
              <a:t>https://www.pveducation.org/pvcdrom/manufacturing-si-cells/rear-contact-solar-cells</a:t>
            </a:r>
          </a:p>
        </p:txBody>
      </p:sp>
      <p:pic>
        <p:nvPicPr>
          <p:cNvPr id="1026" name="Picture 2" descr="Back Contact Cell">
            <a:extLst>
              <a:ext uri="{FF2B5EF4-FFF2-40B4-BE49-F238E27FC236}">
                <a16:creationId xmlns:a16="http://schemas.microsoft.com/office/drawing/2014/main" id="{E70AAD1B-6467-E993-7887-F900B708E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2" y="2517528"/>
            <a:ext cx="371475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704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Solar </a:t>
            </a:r>
            <a:r>
              <a:rPr lang="nl-NL" dirty="0" err="1"/>
              <a:t>cells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7F06A8-9375-4E8C-885E-FDE94B2D76F7}"/>
              </a:ext>
            </a:extLst>
          </p:cNvPr>
          <p:cNvSpPr txBox="1"/>
          <p:nvPr/>
        </p:nvSpPr>
        <p:spPr>
          <a:xfrm>
            <a:off x="323528" y="1268760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Paper: combining heterojunction and interdigitated back contact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B5784B-AF6E-4991-A19C-089ACE550A73}"/>
              </a:ext>
            </a:extLst>
          </p:cNvPr>
          <p:cNvSpPr txBox="1"/>
          <p:nvPr/>
        </p:nvSpPr>
        <p:spPr>
          <a:xfrm>
            <a:off x="2699792" y="6453916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NATURE ENERGY 2, 17032 (2017) | DOI: 10.1038/nenergy.2017.32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039997-C737-4F35-9499-7900AB8D6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1931909"/>
            <a:ext cx="7867650" cy="32861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1FAC85-19E3-42D3-A4E4-330C9CE37620}"/>
              </a:ext>
            </a:extLst>
          </p:cNvPr>
          <p:cNvSpPr txBox="1"/>
          <p:nvPr/>
        </p:nvSpPr>
        <p:spPr>
          <a:xfrm>
            <a:off x="6156176" y="386104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26.3%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3976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Solar </a:t>
            </a:r>
            <a:r>
              <a:rPr lang="nl-NL" dirty="0" err="1"/>
              <a:t>cells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7F06A8-9375-4E8C-885E-FDE94B2D76F7}"/>
              </a:ext>
            </a:extLst>
          </p:cNvPr>
          <p:cNvSpPr txBox="1"/>
          <p:nvPr/>
        </p:nvSpPr>
        <p:spPr>
          <a:xfrm>
            <a:off x="323528" y="1268760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Paper: combining heterojunction and interdigitated back contact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B5784B-AF6E-4991-A19C-089ACE550A73}"/>
              </a:ext>
            </a:extLst>
          </p:cNvPr>
          <p:cNvSpPr txBox="1"/>
          <p:nvPr/>
        </p:nvSpPr>
        <p:spPr>
          <a:xfrm>
            <a:off x="2699792" y="6453916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NATURE ENERGY 2, 17032 (2017) | DOI: 10.1038/nenergy.2017.32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3EBD6C-B636-4FD0-9BA4-3D053809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138" y="3781110"/>
            <a:ext cx="4543425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2D91D5-0378-498F-BF37-84587E2E3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835" y="1628460"/>
            <a:ext cx="48291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01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443B7-30FA-4EFD-AF95-E08C5A3AA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Photovoltaic materials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09D7E5-8618-4024-88D0-64F00EECA432}"/>
              </a:ext>
            </a:extLst>
          </p:cNvPr>
          <p:cNvSpPr txBox="1"/>
          <p:nvPr/>
        </p:nvSpPr>
        <p:spPr>
          <a:xfrm>
            <a:off x="323528" y="1052736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Schockley</a:t>
            </a:r>
            <a:r>
              <a:rPr lang="en-US" dirty="0"/>
              <a:t> </a:t>
            </a:r>
            <a:r>
              <a:rPr lang="en-US" dirty="0" err="1"/>
              <a:t>Queisser</a:t>
            </a:r>
            <a:r>
              <a:rPr lang="en-US" dirty="0"/>
              <a:t> Limit: maximum conversion energy depending on the band gap of single junction solar cell</a:t>
            </a:r>
            <a:endParaRPr lang="en-GB" dirty="0"/>
          </a:p>
        </p:txBody>
      </p:sp>
      <p:pic>
        <p:nvPicPr>
          <p:cNvPr id="5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0D322CD1-0674-4B95-A175-62355D83C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A8A8F3-9F3D-49E1-8C3D-6B4014589DBF}"/>
              </a:ext>
            </a:extLst>
          </p:cNvPr>
          <p:cNvSpPr txBox="1"/>
          <p:nvPr/>
        </p:nvSpPr>
        <p:spPr>
          <a:xfrm>
            <a:off x="1625535" y="6336000"/>
            <a:ext cx="5394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00" b="0" i="0" u="none" strike="noStrike" baseline="0" dirty="0">
                <a:solidFill>
                  <a:srgbClr val="231F20"/>
                </a:solidFill>
                <a:latin typeface="AdvTT28cd547d.B"/>
              </a:rPr>
              <a:t>Photovoltaic materials: Present efficiencies and future challenges </a:t>
            </a:r>
            <a:r>
              <a:rPr lang="en-GB" sz="1000" b="0" i="0" u="none" strike="noStrike" baseline="0" dirty="0">
                <a:solidFill>
                  <a:srgbClr val="231F20"/>
                </a:solidFill>
                <a:latin typeface="AdvTTb278f7d1"/>
              </a:rPr>
              <a:t>DOI: 10.1126/science.aad4424</a:t>
            </a:r>
            <a:endParaRPr lang="en-GB" sz="1000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196F4A4-F259-A443-9D8D-60A10C4B9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95578"/>
            <a:ext cx="5903912" cy="399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5227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Solar </a:t>
            </a:r>
            <a:r>
              <a:rPr lang="nl-NL" dirty="0" err="1"/>
              <a:t>cells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C61114-046B-41CE-AF12-A03A9D0DE0A9}"/>
              </a:ext>
            </a:extLst>
          </p:cNvPr>
          <p:cNvSpPr txBox="1"/>
          <p:nvPr/>
        </p:nvSpPr>
        <p:spPr>
          <a:xfrm>
            <a:off x="323528" y="1052736"/>
            <a:ext cx="84249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output depends on the area: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Irradiance = 1000 W/m</a:t>
            </a:r>
            <a:r>
              <a:rPr lang="en-US" baseline="30000" dirty="0"/>
              <a:t>2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baseline="30000" dirty="0">
                <a:sym typeface="Wingdings" panose="05000000000000000000" pitchFamily="2" charset="2"/>
              </a:rPr>
              <a:t> </a:t>
            </a:r>
            <a:r>
              <a:rPr lang="en-US" dirty="0"/>
              <a:t>26% efficient solar cells delivers 260 W/m</a:t>
            </a:r>
            <a:r>
              <a:rPr lang="en-US" baseline="30000" dirty="0"/>
              <a:t>2</a:t>
            </a:r>
          </a:p>
          <a:p>
            <a:endParaRPr lang="en-US" dirty="0"/>
          </a:p>
          <a:p>
            <a:r>
              <a:rPr lang="en-US" dirty="0"/>
              <a:t>Nominal performance: W</a:t>
            </a:r>
            <a:r>
              <a:rPr lang="en-US" baseline="-25000" dirty="0"/>
              <a:t>p</a:t>
            </a:r>
            <a:r>
              <a:rPr lang="en-US" dirty="0"/>
              <a:t> (Watt-peak)</a:t>
            </a:r>
          </a:p>
          <a:p>
            <a:r>
              <a:rPr lang="en-US" baseline="-25000" dirty="0"/>
              <a:t> </a:t>
            </a:r>
            <a:endParaRPr lang="en-GB" baseline="-250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543DA7C-EB56-4AAA-9792-952E81EE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23" y="2276872"/>
            <a:ext cx="4697609" cy="38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953770-A64B-4E10-AAB8-54612026864A}"/>
              </a:ext>
            </a:extLst>
          </p:cNvPr>
          <p:cNvSpPr txBox="1"/>
          <p:nvPr/>
        </p:nvSpPr>
        <p:spPr>
          <a:xfrm>
            <a:off x="2915816" y="6376446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hlinkClick r:id="rId4"/>
              </a:rPr>
              <a:t>https://en.wikipedia.org/wiki/Solar_cell</a:t>
            </a:r>
            <a:endParaRPr lang="en-GB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130429-CFB2-4A96-6F62-4BF1BD3A85FE}"/>
              </a:ext>
            </a:extLst>
          </p:cNvPr>
          <p:cNvSpPr txBox="1"/>
          <p:nvPr/>
        </p:nvSpPr>
        <p:spPr>
          <a:xfrm>
            <a:off x="4976511" y="3353760"/>
            <a:ext cx="39517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Solar panel of 1.6 m</a:t>
            </a:r>
            <a:r>
              <a:rPr lang="en-US" sz="1600" baseline="30000" dirty="0"/>
              <a:t>2</a:t>
            </a:r>
            <a:r>
              <a:rPr lang="en-US" sz="1600" dirty="0"/>
              <a:t> delivers 350 Wp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 panels on the roof </a:t>
            </a:r>
            <a:r>
              <a:rPr lang="en-US" sz="1600" dirty="0">
                <a:sym typeface="Wingdings" panose="05000000000000000000" pitchFamily="2" charset="2"/>
              </a:rPr>
              <a:t> 3.5 </a:t>
            </a:r>
            <a:r>
              <a:rPr lang="en-US" sz="1600" dirty="0" err="1">
                <a:sym typeface="Wingdings" panose="05000000000000000000" pitchFamily="2" charset="2"/>
              </a:rPr>
              <a:t>kWp</a:t>
            </a: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Area of solar panels : 16 m</a:t>
            </a:r>
            <a:r>
              <a:rPr lang="en-US" sz="1600" baseline="30000" dirty="0">
                <a:sym typeface="Wingdings" panose="05000000000000000000" pitchFamily="2" charset="2"/>
              </a:rPr>
              <a:t>2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194775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443B7-30FA-4EFD-AF95-E08C5A3AA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Photovoltaic materials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09D7E5-8618-4024-88D0-64F00EECA432}"/>
              </a:ext>
            </a:extLst>
          </p:cNvPr>
          <p:cNvSpPr txBox="1"/>
          <p:nvPr/>
        </p:nvSpPr>
        <p:spPr>
          <a:xfrm>
            <a:off x="323528" y="1052736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Schockley</a:t>
            </a:r>
            <a:r>
              <a:rPr lang="en-US" dirty="0"/>
              <a:t> </a:t>
            </a:r>
            <a:r>
              <a:rPr lang="en-US" dirty="0" err="1"/>
              <a:t>Queisser</a:t>
            </a:r>
            <a:r>
              <a:rPr lang="en-US" dirty="0"/>
              <a:t> Limit: maximum conversion energy depending on the band gap of single junction solar cell</a:t>
            </a:r>
            <a:endParaRPr lang="en-GB" dirty="0"/>
          </a:p>
        </p:txBody>
      </p:sp>
      <p:pic>
        <p:nvPicPr>
          <p:cNvPr id="5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0D322CD1-0674-4B95-A175-62355D83C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A8A8F3-9F3D-49E1-8C3D-6B4014589DBF}"/>
              </a:ext>
            </a:extLst>
          </p:cNvPr>
          <p:cNvSpPr txBox="1"/>
          <p:nvPr/>
        </p:nvSpPr>
        <p:spPr>
          <a:xfrm>
            <a:off x="1625535" y="6336000"/>
            <a:ext cx="5394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00" b="0" i="0" u="none" strike="noStrike" baseline="0" dirty="0">
                <a:solidFill>
                  <a:srgbClr val="231F20"/>
                </a:solidFill>
                <a:latin typeface="AdvTT28cd547d.B"/>
              </a:rPr>
              <a:t>Photovoltaic materials: Present efficiencies and future challenges </a:t>
            </a:r>
            <a:r>
              <a:rPr lang="en-GB" sz="1000" b="0" i="0" u="none" strike="noStrike" baseline="0" dirty="0">
                <a:solidFill>
                  <a:srgbClr val="231F20"/>
                </a:solidFill>
                <a:latin typeface="AdvTTb278f7d1"/>
              </a:rPr>
              <a:t>DOI: 10.1126/science.aad4424</a:t>
            </a:r>
            <a:endParaRPr lang="en-GB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E5D2DA-A06F-42F1-8F81-06B717FDD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36" y="1844824"/>
            <a:ext cx="4303198" cy="41685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E27F35-FDA3-6C84-979C-2A6ACB89431B}"/>
              </a:ext>
            </a:extLst>
          </p:cNvPr>
          <p:cNvSpPr txBox="1"/>
          <p:nvPr/>
        </p:nvSpPr>
        <p:spPr>
          <a:xfrm>
            <a:off x="5565323" y="3220240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33% can be converted into electric power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3902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Solar </a:t>
            </a:r>
            <a:r>
              <a:rPr lang="nl-NL" dirty="0" err="1"/>
              <a:t>cells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7F06A8-9375-4E8C-885E-FDE94B2D76F7}"/>
              </a:ext>
            </a:extLst>
          </p:cNvPr>
          <p:cNvSpPr txBox="1"/>
          <p:nvPr/>
        </p:nvSpPr>
        <p:spPr>
          <a:xfrm>
            <a:off x="323528" y="1268760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efficiency further:</a:t>
            </a:r>
          </a:p>
          <a:p>
            <a:endParaRPr lang="en-US" dirty="0"/>
          </a:p>
          <a:p>
            <a:r>
              <a:rPr lang="en-US" dirty="0"/>
              <a:t>Tandem solar cells: stacked solar cells with different band gaps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F1E560-FAD9-49AA-B3E0-CDE5B6A1034F}"/>
              </a:ext>
            </a:extLst>
          </p:cNvPr>
          <p:cNvSpPr txBox="1"/>
          <p:nvPr/>
        </p:nvSpPr>
        <p:spPr>
          <a:xfrm>
            <a:off x="1618953" y="7042572"/>
            <a:ext cx="61024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https://www.pveducation.org/pvcdrom/tandem-cells</a:t>
            </a:r>
            <a:endParaRPr lang="en-GB" sz="1000" dirty="0"/>
          </a:p>
        </p:txBody>
      </p:sp>
      <p:pic>
        <p:nvPicPr>
          <p:cNvPr id="1026" name="Picture 2" descr="tandem solar cell">
            <a:extLst>
              <a:ext uri="{FF2B5EF4-FFF2-40B4-BE49-F238E27FC236}">
                <a16:creationId xmlns:a16="http://schemas.microsoft.com/office/drawing/2014/main" id="{54D248E4-B0ED-4187-9289-A4E268DF4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65215"/>
            <a:ext cx="61912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BF3ACB-EB02-4F61-BAEB-72CBE1217AF5}"/>
              </a:ext>
            </a:extLst>
          </p:cNvPr>
          <p:cNvSpPr txBox="1"/>
          <p:nvPr/>
        </p:nvSpPr>
        <p:spPr>
          <a:xfrm>
            <a:off x="1835696" y="6368866"/>
            <a:ext cx="63184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https://www.pveducation.org/pvcdrom/tandem-cells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4793240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Solar </a:t>
            </a:r>
            <a:r>
              <a:rPr lang="nl-NL" dirty="0" err="1"/>
              <a:t>cells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7F06A8-9375-4E8C-885E-FDE94B2D76F7}"/>
              </a:ext>
            </a:extLst>
          </p:cNvPr>
          <p:cNvSpPr txBox="1"/>
          <p:nvPr/>
        </p:nvSpPr>
        <p:spPr>
          <a:xfrm>
            <a:off x="323528" y="1268760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efficiency further:</a:t>
            </a:r>
          </a:p>
          <a:p>
            <a:endParaRPr lang="en-US" dirty="0"/>
          </a:p>
          <a:p>
            <a:r>
              <a:rPr lang="en-US" dirty="0"/>
              <a:t>Tandem solar cells: stacked solar cells with different band gaps</a:t>
            </a:r>
          </a:p>
          <a:p>
            <a:endParaRPr lang="en-GB" dirty="0"/>
          </a:p>
        </p:txBody>
      </p:sp>
      <p:pic>
        <p:nvPicPr>
          <p:cNvPr id="2050" name="Picture 2" descr="Ideal efficiency of a two junction tandem">
            <a:extLst>
              <a:ext uri="{FF2B5EF4-FFF2-40B4-BE49-F238E27FC236}">
                <a16:creationId xmlns:a16="http://schemas.microsoft.com/office/drawing/2014/main" id="{2166150C-0B17-45E3-8662-65470CE2C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7" y="2260898"/>
            <a:ext cx="5803925" cy="396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FC251E-F1A2-41FE-A305-B68ED38B77D9}"/>
              </a:ext>
            </a:extLst>
          </p:cNvPr>
          <p:cNvSpPr txBox="1"/>
          <p:nvPr/>
        </p:nvSpPr>
        <p:spPr>
          <a:xfrm>
            <a:off x="1835696" y="6368866"/>
            <a:ext cx="63184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hlinkClick r:id="rId4"/>
              </a:rPr>
              <a:t>https://www.pveducation.org/pvcdrom/tandem-cells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2979753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Solar </a:t>
            </a:r>
            <a:r>
              <a:rPr lang="nl-NL" dirty="0" err="1"/>
              <a:t>cells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7F06A8-9375-4E8C-885E-FDE94B2D76F7}"/>
              </a:ext>
            </a:extLst>
          </p:cNvPr>
          <p:cNvSpPr txBox="1"/>
          <p:nvPr/>
        </p:nvSpPr>
        <p:spPr>
          <a:xfrm>
            <a:off x="323528" y="1268760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Tandem solar cells: Si + high band gap thin film solar cell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9F0A3D-4132-4099-A3EA-CB1115C3EB0E}"/>
              </a:ext>
            </a:extLst>
          </p:cNvPr>
          <p:cNvSpPr txBox="1"/>
          <p:nvPr/>
        </p:nvSpPr>
        <p:spPr>
          <a:xfrm>
            <a:off x="1625535" y="6336000"/>
            <a:ext cx="5394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00" b="0" i="0" u="none" strike="noStrike" baseline="0" dirty="0">
                <a:solidFill>
                  <a:srgbClr val="231F20"/>
                </a:solidFill>
                <a:latin typeface="AdvTT28cd547d.B"/>
              </a:rPr>
              <a:t>Photovoltaic materials: Present efficiencies and future challenges </a:t>
            </a:r>
            <a:r>
              <a:rPr lang="en-GB" sz="1000" b="0" i="0" u="none" strike="noStrike" baseline="0" dirty="0">
                <a:solidFill>
                  <a:srgbClr val="231F20"/>
                </a:solidFill>
                <a:latin typeface="AdvTTb278f7d1"/>
              </a:rPr>
              <a:t>DOI: 10.1126/science.aad4424</a:t>
            </a:r>
            <a:endParaRPr lang="en-GB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C7723-981B-46A4-A09E-8E985230A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8" y="2060848"/>
            <a:ext cx="7749495" cy="386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76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Solar </a:t>
            </a:r>
            <a:r>
              <a:rPr lang="nl-NL" dirty="0" err="1"/>
              <a:t>cells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7F06A8-9375-4E8C-885E-FDE94B2D76F7}"/>
              </a:ext>
            </a:extLst>
          </p:cNvPr>
          <p:cNvSpPr txBox="1"/>
          <p:nvPr/>
        </p:nvSpPr>
        <p:spPr>
          <a:xfrm>
            <a:off x="323528" y="1268760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Record tandem cell 32.5%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DE823-F53F-D129-8EF1-D950291A3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933" y="188640"/>
            <a:ext cx="2646547" cy="6108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0BE249-46C4-FEA6-6562-8E609FA4E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096079"/>
            <a:ext cx="3178114" cy="29045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98D1A9-3A8F-A7E6-B387-AEEC0626ED63}"/>
              </a:ext>
            </a:extLst>
          </p:cNvPr>
          <p:cNvSpPr txBox="1"/>
          <p:nvPr/>
        </p:nvSpPr>
        <p:spPr>
          <a:xfrm>
            <a:off x="2177691" y="6405486"/>
            <a:ext cx="51125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0" i="0" dirty="0">
                <a:solidFill>
                  <a:srgbClr val="006699"/>
                </a:solidFill>
                <a:effectLst/>
                <a:latin typeface="-apple-system"/>
                <a:hlinkClick r:id="rId5"/>
              </a:rPr>
              <a:t>Published: 28 September 2023</a:t>
            </a:r>
            <a:endParaRPr lang="en-US" sz="1100" b="0" i="0" dirty="0">
              <a:solidFill>
                <a:srgbClr val="6F6F6F"/>
              </a:solidFill>
              <a:effectLst/>
              <a:latin typeface="-apple-system"/>
            </a:endParaRPr>
          </a:p>
          <a:p>
            <a:pPr algn="l"/>
            <a:r>
              <a:rPr lang="en-US" sz="1100" b="1" i="0" dirty="0">
                <a:solidFill>
                  <a:srgbClr val="222222"/>
                </a:solidFill>
                <a:effectLst/>
                <a:latin typeface="Harding"/>
              </a:rPr>
              <a:t>Enhanced optoelectronic coupling for perovskite-silicon tandem solar cells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45DF0A-70FE-D6DD-2266-2BF7D6F7F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5856" y="2098782"/>
            <a:ext cx="3341063" cy="254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125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</a:t>
            </a:r>
            <a:r>
              <a:rPr lang="nl-NL" dirty="0" err="1"/>
              <a:t>lectures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7F06A8-9375-4E8C-885E-FDE94B2D76F7}"/>
              </a:ext>
            </a:extLst>
          </p:cNvPr>
          <p:cNvSpPr txBox="1"/>
          <p:nvPr/>
        </p:nvSpPr>
        <p:spPr>
          <a:xfrm>
            <a:off x="467544" y="1551392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4: no lectures / no </a:t>
            </a:r>
            <a:r>
              <a:rPr lang="en-US" dirty="0" err="1"/>
              <a:t>labo</a:t>
            </a:r>
            <a:endParaRPr lang="en-US" dirty="0"/>
          </a:p>
          <a:p>
            <a:endParaRPr lang="en-US" dirty="0"/>
          </a:p>
          <a:p>
            <a:r>
              <a:rPr lang="en-US" dirty="0"/>
              <a:t>Week 5: </a:t>
            </a:r>
            <a:r>
              <a:rPr lang="en-US" sz="1800" dirty="0"/>
              <a:t>Thin film PV technology and light management</a:t>
            </a:r>
          </a:p>
          <a:p>
            <a:endParaRPr lang="en-US" dirty="0"/>
          </a:p>
          <a:p>
            <a:r>
              <a:rPr lang="en-US" dirty="0"/>
              <a:t>Week 5 &amp; 6: Solar cell </a:t>
            </a:r>
            <a:r>
              <a:rPr lang="en-US" dirty="0" err="1"/>
              <a:t>labo</a:t>
            </a:r>
            <a:r>
              <a:rPr lang="en-US" dirty="0"/>
              <a:t> (</a:t>
            </a:r>
            <a:r>
              <a:rPr lang="en-US" dirty="0" err="1"/>
              <a:t>Diepenbeek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8AEFF-B978-42EE-BBFD-E1989ACC261A}"/>
              </a:ext>
            </a:extLst>
          </p:cNvPr>
          <p:cNvSpPr txBox="1"/>
          <p:nvPr/>
        </p:nvSpPr>
        <p:spPr>
          <a:xfrm>
            <a:off x="1763688" y="4014254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NATURE ENERGY 2, 17032 (2017) | DOI: 10.1038/nenergy.2017.32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C2A22B-A1D8-40E3-846E-C291047D83D5}"/>
              </a:ext>
            </a:extLst>
          </p:cNvPr>
          <p:cNvSpPr txBox="1"/>
          <p:nvPr/>
        </p:nvSpPr>
        <p:spPr>
          <a:xfrm>
            <a:off x="467544" y="356372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Papers in Toledo: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681A9-9259-4861-A551-76DE0D6A4DB0}"/>
              </a:ext>
            </a:extLst>
          </p:cNvPr>
          <p:cNvSpPr txBox="1"/>
          <p:nvPr/>
        </p:nvSpPr>
        <p:spPr>
          <a:xfrm>
            <a:off x="1764677" y="4262899"/>
            <a:ext cx="5236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00" b="0" i="0" u="none" strike="noStrike" baseline="0" dirty="0">
                <a:latin typeface="AdvOT2c8ce45a"/>
              </a:rPr>
              <a:t>High-efficiency crystalline silicon solar cells: status and perspectives </a:t>
            </a:r>
            <a:r>
              <a:rPr lang="en-GB" sz="1000" b="0" i="0" u="none" strike="noStrike" baseline="0" dirty="0">
                <a:latin typeface="AdvOT9b12cd41"/>
              </a:rPr>
              <a:t>DOI: 10.1039/c5ee03380b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506129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Solar market</a:t>
            </a:r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B80089-E182-4401-9D50-2E1E2B855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700808"/>
            <a:ext cx="6264696" cy="40358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238633-F903-4541-85BF-1A6E7B950ED4}"/>
              </a:ext>
            </a:extLst>
          </p:cNvPr>
          <p:cNvSpPr txBox="1"/>
          <p:nvPr/>
        </p:nvSpPr>
        <p:spPr>
          <a:xfrm>
            <a:off x="1475656" y="6290878"/>
            <a:ext cx="66064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hlinkClick r:id="rId4"/>
              </a:rPr>
              <a:t>https://www.ise.fraunhofer.de/content/dam/ise/de/documents/publications/studies/Photovoltaics-Report.pdf</a:t>
            </a:r>
            <a:endParaRPr lang="en-GB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90CCF-8AF7-802E-47C0-A38F83443632}"/>
              </a:ext>
            </a:extLst>
          </p:cNvPr>
          <p:cNvSpPr txBox="1"/>
          <p:nvPr/>
        </p:nvSpPr>
        <p:spPr>
          <a:xfrm>
            <a:off x="323528" y="119556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rate: every doubling in PV module production reduces the price by 25%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2984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Solar </a:t>
            </a:r>
            <a:r>
              <a:rPr lang="nl-NL" dirty="0" err="1"/>
              <a:t>cells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03E609-CEF6-47E8-A171-ECABB3BBCDF7}"/>
              </a:ext>
            </a:extLst>
          </p:cNvPr>
          <p:cNvSpPr txBox="1"/>
          <p:nvPr/>
        </p:nvSpPr>
        <p:spPr>
          <a:xfrm>
            <a:off x="359532" y="1124744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PV production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54F4F9-0B6C-440C-8006-33AEDAC29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892418"/>
            <a:ext cx="6919932" cy="36078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3D069-805B-4695-AC16-D0074EDF024D}"/>
              </a:ext>
            </a:extLst>
          </p:cNvPr>
          <p:cNvSpPr txBox="1"/>
          <p:nvPr/>
        </p:nvSpPr>
        <p:spPr>
          <a:xfrm>
            <a:off x="1547664" y="6336000"/>
            <a:ext cx="66064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hlinkClick r:id="rId4"/>
              </a:rPr>
              <a:t>https://www.ise.fraunhofer.de/content/dam/ise/de/documents/publications/studies/Photovoltaics-Report.pdf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096024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01521A61-25C3-4D33-818E-458B4DD9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5692"/>
            <a:ext cx="5903912" cy="399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Photovoltaic</a:t>
            </a:r>
            <a:r>
              <a:rPr lang="nl-NL" dirty="0"/>
              <a:t> </a:t>
            </a:r>
            <a:r>
              <a:rPr lang="nl-NL" dirty="0" err="1"/>
              <a:t>materials</a:t>
            </a:r>
            <a:endParaRPr lang="nl-NL" dirty="0"/>
          </a:p>
        </p:txBody>
      </p:sp>
      <p:pic>
        <p:nvPicPr>
          <p:cNvPr id="4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418744A0-D801-4582-BB78-7AA06A3F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E93B1D-E6FE-4EFF-93D9-4ED7BE9BD292}"/>
              </a:ext>
            </a:extLst>
          </p:cNvPr>
          <p:cNvSpPr txBox="1"/>
          <p:nvPr/>
        </p:nvSpPr>
        <p:spPr>
          <a:xfrm>
            <a:off x="265318" y="1196752"/>
            <a:ext cx="7992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commercial technologies</a:t>
            </a:r>
          </a:p>
          <a:p>
            <a:r>
              <a:rPr lang="en-US" dirty="0"/>
              <a:t>	-Si wafer technology (mono and multi-crystalline)</a:t>
            </a:r>
          </a:p>
          <a:p>
            <a:r>
              <a:rPr lang="en-US" dirty="0"/>
              <a:t>	-thin film technology (a-Si, Cu(</a:t>
            </a:r>
            <a:r>
              <a:rPr lang="en-US" dirty="0" err="1"/>
              <a:t>In,Ga</a:t>
            </a:r>
            <a:r>
              <a:rPr lang="en-US" dirty="0"/>
              <a:t>)Se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US" dirty="0" err="1"/>
              <a:t>CdTe</a:t>
            </a:r>
            <a:r>
              <a:rPr lang="en-US" dirty="0"/>
              <a:t>)</a:t>
            </a:r>
          </a:p>
          <a:p>
            <a:r>
              <a:rPr lang="en-US" dirty="0"/>
              <a:t>Emerging technology</a:t>
            </a:r>
          </a:p>
          <a:p>
            <a:r>
              <a:rPr lang="en-US" dirty="0"/>
              <a:t>	-perovskite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463E7F-E646-44FA-B2B9-0823642A545C}"/>
              </a:ext>
            </a:extLst>
          </p:cNvPr>
          <p:cNvGrpSpPr/>
          <p:nvPr/>
        </p:nvGrpSpPr>
        <p:grpSpPr>
          <a:xfrm>
            <a:off x="6516216" y="3299437"/>
            <a:ext cx="2736304" cy="1210877"/>
            <a:chOff x="6516216" y="3299437"/>
            <a:chExt cx="2736304" cy="12108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9124DA-D90F-4849-826E-CD2610092C0B}"/>
                </a:ext>
              </a:extLst>
            </p:cNvPr>
            <p:cNvSpPr txBox="1"/>
            <p:nvPr/>
          </p:nvSpPr>
          <p:spPr>
            <a:xfrm>
              <a:off x="6516216" y="3299437"/>
              <a:ext cx="27363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Photon energy:</a:t>
              </a:r>
            </a:p>
            <a:p>
              <a:endParaRPr lang="en-US" dirty="0"/>
            </a:p>
            <a:p>
              <a:r>
                <a:rPr lang="en-US" dirty="0"/>
                <a:t> </a:t>
              </a:r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81944F0-C754-459F-B685-EE3302DAB775}"/>
                    </a:ext>
                  </a:extLst>
                </p:cNvPr>
                <p:cNvSpPr txBox="1"/>
                <p:nvPr/>
              </p:nvSpPr>
              <p:spPr>
                <a:xfrm>
                  <a:off x="6640495" y="3935220"/>
                  <a:ext cx="1697644" cy="5750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81944F0-C754-459F-B685-EE3302DAB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0495" y="3935220"/>
                  <a:ext cx="1697644" cy="5750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2394C92-DD85-D60C-94BC-00F474FD715E}"/>
              </a:ext>
            </a:extLst>
          </p:cNvPr>
          <p:cNvSpPr txBox="1"/>
          <p:nvPr/>
        </p:nvSpPr>
        <p:spPr>
          <a:xfrm>
            <a:off x="683568" y="5805264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properties, applications, fabrication methods, costs </a:t>
            </a:r>
            <a:r>
              <a:rPr lang="en-US" dirty="0" err="1"/>
              <a:t>etc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34082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443B7-30FA-4EFD-AF95-E08C5A3AA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Photovoltaic materials</a:t>
            </a:r>
            <a:endParaRPr lang="en-GB" dirty="0"/>
          </a:p>
        </p:txBody>
      </p:sp>
      <p:pic>
        <p:nvPicPr>
          <p:cNvPr id="5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0D322CD1-0674-4B95-A175-62355D83C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6336000"/>
            <a:ext cx="1125029" cy="40219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7523E-4589-4276-82C7-F913B8B4E873}"/>
              </a:ext>
            </a:extLst>
          </p:cNvPr>
          <p:cNvCxnSpPr>
            <a:cxnSpLocks/>
          </p:cNvCxnSpPr>
          <p:nvPr/>
        </p:nvCxnSpPr>
        <p:spPr>
          <a:xfrm flipV="1">
            <a:off x="733292" y="1340768"/>
            <a:ext cx="0" cy="3744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092925D-5EF8-419A-8DBF-08442BA6B600}"/>
              </a:ext>
            </a:extLst>
          </p:cNvPr>
          <p:cNvSpPr/>
          <p:nvPr/>
        </p:nvSpPr>
        <p:spPr>
          <a:xfrm>
            <a:off x="1169886" y="1676765"/>
            <a:ext cx="2088223" cy="833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61D87-F2F1-49BB-8BF3-ACC875CF4A9C}"/>
              </a:ext>
            </a:extLst>
          </p:cNvPr>
          <p:cNvSpPr/>
          <p:nvPr/>
        </p:nvSpPr>
        <p:spPr>
          <a:xfrm>
            <a:off x="3663031" y="2259494"/>
            <a:ext cx="2088223" cy="833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550656-3FEF-4B4F-AF37-B6600FED749A}"/>
              </a:ext>
            </a:extLst>
          </p:cNvPr>
          <p:cNvSpPr/>
          <p:nvPr/>
        </p:nvSpPr>
        <p:spPr>
          <a:xfrm>
            <a:off x="1157055" y="4221573"/>
            <a:ext cx="2088223" cy="833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4AEA6F-3D44-43A6-9F79-CCE824F757AF}"/>
              </a:ext>
            </a:extLst>
          </p:cNvPr>
          <p:cNvSpPr/>
          <p:nvPr/>
        </p:nvSpPr>
        <p:spPr>
          <a:xfrm>
            <a:off x="3656615" y="3708932"/>
            <a:ext cx="2088223" cy="833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B1B7DE-8D3E-46DB-9942-C4D0EA996E9B}"/>
              </a:ext>
            </a:extLst>
          </p:cNvPr>
          <p:cNvSpPr/>
          <p:nvPr/>
        </p:nvSpPr>
        <p:spPr>
          <a:xfrm>
            <a:off x="6156176" y="3203597"/>
            <a:ext cx="2088223" cy="833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16937D-5A9A-41E3-9B25-AE1B2C7A48E5}"/>
              </a:ext>
            </a:extLst>
          </p:cNvPr>
          <p:cNvSpPr/>
          <p:nvPr/>
        </p:nvSpPr>
        <p:spPr>
          <a:xfrm>
            <a:off x="6156176" y="2771549"/>
            <a:ext cx="2088223" cy="833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BF1FF0-D1F6-4EE7-BCC9-50682A7B9649}"/>
              </a:ext>
            </a:extLst>
          </p:cNvPr>
          <p:cNvSpPr txBox="1"/>
          <p:nvPr/>
        </p:nvSpPr>
        <p:spPr>
          <a:xfrm>
            <a:off x="1547664" y="5238379"/>
            <a:ext cx="1661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Insulator</a:t>
            </a:r>
            <a:endParaRPr lang="en-GB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DE67F-B694-44C0-90D1-E466D39ABDE5}"/>
              </a:ext>
            </a:extLst>
          </p:cNvPr>
          <p:cNvSpPr txBox="1"/>
          <p:nvPr/>
        </p:nvSpPr>
        <p:spPr>
          <a:xfrm>
            <a:off x="3851925" y="5217426"/>
            <a:ext cx="189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Semiconductor</a:t>
            </a:r>
            <a:endParaRPr lang="en-GB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EB8669-5CC6-41A9-8B16-97FB2C695149}"/>
              </a:ext>
            </a:extLst>
          </p:cNvPr>
          <p:cNvSpPr txBox="1"/>
          <p:nvPr/>
        </p:nvSpPr>
        <p:spPr>
          <a:xfrm>
            <a:off x="6561105" y="5225194"/>
            <a:ext cx="189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Conductor</a:t>
            </a:r>
            <a:endParaRPr lang="en-GB" sz="2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DD130D-EFE1-4D67-90B1-31BC6EA1CD8B}"/>
              </a:ext>
            </a:extLst>
          </p:cNvPr>
          <p:cNvGrpSpPr/>
          <p:nvPr/>
        </p:nvGrpSpPr>
        <p:grpSpPr>
          <a:xfrm>
            <a:off x="4499992" y="2884493"/>
            <a:ext cx="754137" cy="936104"/>
            <a:chOff x="4499992" y="3429000"/>
            <a:chExt cx="754137" cy="936104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D1E8D37B-F434-4C2D-851A-462FDAB218E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75956" y="3753036"/>
              <a:ext cx="936104" cy="288032"/>
            </a:xfrm>
            <a:prstGeom prst="curvedConnector3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4972DF5-F18E-46AD-9563-E6ED2ED0F374}"/>
                    </a:ext>
                  </a:extLst>
                </p:cNvPr>
                <p:cNvSpPr txBox="1"/>
                <p:nvPr/>
              </p:nvSpPr>
              <p:spPr>
                <a:xfrm>
                  <a:off x="4859277" y="3757483"/>
                  <a:ext cx="3948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𝑒𝑉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4972DF5-F18E-46AD-9563-E6ED2ED0F3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9277" y="3757483"/>
                  <a:ext cx="39485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308" r="-3077" b="-2391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373A548-3C98-436B-8A5F-08B2D042A937}"/>
              </a:ext>
            </a:extLst>
          </p:cNvPr>
          <p:cNvSpPr txBox="1"/>
          <p:nvPr/>
        </p:nvSpPr>
        <p:spPr>
          <a:xfrm>
            <a:off x="1212026" y="1876381"/>
            <a:ext cx="19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Conduction band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16D6B7-01DC-477E-B547-2EC54AA5102B}"/>
              </a:ext>
            </a:extLst>
          </p:cNvPr>
          <p:cNvSpPr txBox="1"/>
          <p:nvPr/>
        </p:nvSpPr>
        <p:spPr>
          <a:xfrm>
            <a:off x="3745495" y="2448925"/>
            <a:ext cx="19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Conduction band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11AEF8-C1CE-461E-8E5B-75A7400BDC8B}"/>
              </a:ext>
            </a:extLst>
          </p:cNvPr>
          <p:cNvSpPr txBox="1"/>
          <p:nvPr/>
        </p:nvSpPr>
        <p:spPr>
          <a:xfrm>
            <a:off x="6194120" y="2825765"/>
            <a:ext cx="19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Conduction band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231BE4-554C-484F-9B0F-D8E465844C14}"/>
              </a:ext>
            </a:extLst>
          </p:cNvPr>
          <p:cNvSpPr txBox="1"/>
          <p:nvPr/>
        </p:nvSpPr>
        <p:spPr>
          <a:xfrm>
            <a:off x="1389482" y="4453419"/>
            <a:ext cx="19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Valence band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E710B2-4A11-4F8B-934E-DA3424D801B7}"/>
              </a:ext>
            </a:extLst>
          </p:cNvPr>
          <p:cNvSpPr txBox="1"/>
          <p:nvPr/>
        </p:nvSpPr>
        <p:spPr>
          <a:xfrm>
            <a:off x="3934788" y="3921723"/>
            <a:ext cx="19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Valence band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83CE5B-D573-40E6-95A7-D71A684E0C71}"/>
              </a:ext>
            </a:extLst>
          </p:cNvPr>
          <p:cNvSpPr txBox="1"/>
          <p:nvPr/>
        </p:nvSpPr>
        <p:spPr>
          <a:xfrm>
            <a:off x="6391071" y="3568179"/>
            <a:ext cx="19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Valence band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1A2D70-E290-4D0C-B720-EE6D5619E8B5}"/>
              </a:ext>
            </a:extLst>
          </p:cNvPr>
          <p:cNvSpPr txBox="1"/>
          <p:nvPr/>
        </p:nvSpPr>
        <p:spPr>
          <a:xfrm rot="16200000">
            <a:off x="-303686" y="311834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 (eV)</a:t>
            </a:r>
            <a:endParaRPr lang="en-GB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6E2528F-9B68-466D-AFAE-AD2143E632EE}"/>
              </a:ext>
            </a:extLst>
          </p:cNvPr>
          <p:cNvGrpSpPr/>
          <p:nvPr/>
        </p:nvGrpSpPr>
        <p:grpSpPr>
          <a:xfrm>
            <a:off x="1169886" y="5797496"/>
            <a:ext cx="6498458" cy="377100"/>
            <a:chOff x="1169886" y="5797496"/>
            <a:chExt cx="6127558" cy="3771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8753B48-2875-456D-9125-01786B4CCB44}"/>
                    </a:ext>
                  </a:extLst>
                </p:cNvPr>
                <p:cNvSpPr txBox="1"/>
                <p:nvPr/>
              </p:nvSpPr>
              <p:spPr>
                <a:xfrm>
                  <a:off x="1169886" y="5797496"/>
                  <a:ext cx="3723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𝑒𝑉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8753B48-2875-456D-9125-01786B4CCB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886" y="5797496"/>
                  <a:ext cx="37231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3846" r="-1538" b="-2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13D5AE-4B3D-4922-B64F-FF6358E01653}"/>
                </a:ext>
              </a:extLst>
            </p:cNvPr>
            <p:cNvSpPr txBox="1"/>
            <p:nvPr/>
          </p:nvSpPr>
          <p:spPr>
            <a:xfrm>
              <a:off x="1475656" y="5805264"/>
              <a:ext cx="5821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is in the range of the photon energy coming from the sun</a:t>
              </a:r>
              <a:endParaRPr lang="en-GB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970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4593</TotalTime>
  <Words>2211</Words>
  <Application>Microsoft Office PowerPoint</Application>
  <PresentationFormat>On-screen Show (4:3)</PresentationFormat>
  <Paragraphs>396</Paragraphs>
  <Slides>55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71" baseType="lpstr">
      <vt:lpstr>AdvOT2c8ce45a</vt:lpstr>
      <vt:lpstr>AdvOT9b12cd41</vt:lpstr>
      <vt:lpstr>AdvTimes</vt:lpstr>
      <vt:lpstr>AdvTT28cd547d.B</vt:lpstr>
      <vt:lpstr>AdvTT5843c571</vt:lpstr>
      <vt:lpstr>AdvTTb2708d30</vt:lpstr>
      <vt:lpstr>AdvTTb278f7d1</vt:lpstr>
      <vt:lpstr>-apple-system</vt:lpstr>
      <vt:lpstr>Arial</vt:lpstr>
      <vt:lpstr>Calibri</vt:lpstr>
      <vt:lpstr>Cambria Math</vt:lpstr>
      <vt:lpstr>Harding</vt:lpstr>
      <vt:lpstr>Helvetica Neue</vt:lpstr>
      <vt:lpstr>Verdana</vt:lpstr>
      <vt:lpstr>Wingdings</vt:lpstr>
      <vt:lpstr>Office Theme</vt:lpstr>
      <vt:lpstr>Micro- en nanotechnology</vt:lpstr>
      <vt:lpstr>Solar cells</vt:lpstr>
      <vt:lpstr>Solar energy</vt:lpstr>
      <vt:lpstr>Solar cells</vt:lpstr>
      <vt:lpstr>Solar cells</vt:lpstr>
      <vt:lpstr>Solar market</vt:lpstr>
      <vt:lpstr>Solar cells</vt:lpstr>
      <vt:lpstr>Photovoltaic materials</vt:lpstr>
      <vt:lpstr>Photovoltaic materials</vt:lpstr>
      <vt:lpstr>Photovoltaic materials</vt:lpstr>
      <vt:lpstr>Doping</vt:lpstr>
      <vt:lpstr>Doping</vt:lpstr>
      <vt:lpstr>Solar cells</vt:lpstr>
      <vt:lpstr>Solar cells</vt:lpstr>
      <vt:lpstr>Solar cells</vt:lpstr>
      <vt:lpstr>Solar cells</vt:lpstr>
      <vt:lpstr>Solar cells</vt:lpstr>
      <vt:lpstr>Photovoltaic materials</vt:lpstr>
      <vt:lpstr>Si technology</vt:lpstr>
      <vt:lpstr>Si technology</vt:lpstr>
      <vt:lpstr>Si technology</vt:lpstr>
      <vt:lpstr>Si technology</vt:lpstr>
      <vt:lpstr>Si technology</vt:lpstr>
      <vt:lpstr>Si technology</vt:lpstr>
      <vt:lpstr>Si technology</vt:lpstr>
      <vt:lpstr>Si technology</vt:lpstr>
      <vt:lpstr>Si technology</vt:lpstr>
      <vt:lpstr>Si technology</vt:lpstr>
      <vt:lpstr>Si technology</vt:lpstr>
      <vt:lpstr>Si technology</vt:lpstr>
      <vt:lpstr>Si technology</vt:lpstr>
      <vt:lpstr>Si technology</vt:lpstr>
      <vt:lpstr>Si technology</vt:lpstr>
      <vt:lpstr>Si technology</vt:lpstr>
      <vt:lpstr>Si technology</vt:lpstr>
      <vt:lpstr>Si technology</vt:lpstr>
      <vt:lpstr>Si technology</vt:lpstr>
      <vt:lpstr>Si technology</vt:lpstr>
      <vt:lpstr>Si technology</vt:lpstr>
      <vt:lpstr>Solar cells</vt:lpstr>
      <vt:lpstr>Si technology</vt:lpstr>
      <vt:lpstr>Solar cells</vt:lpstr>
      <vt:lpstr>Solar cells</vt:lpstr>
      <vt:lpstr>Solar cells</vt:lpstr>
      <vt:lpstr>Si technology</vt:lpstr>
      <vt:lpstr>Solar cells</vt:lpstr>
      <vt:lpstr>Solar cells</vt:lpstr>
      <vt:lpstr>Solar cells</vt:lpstr>
      <vt:lpstr>Photovoltaic materials</vt:lpstr>
      <vt:lpstr>Photovoltaic materials</vt:lpstr>
      <vt:lpstr>Solar cells</vt:lpstr>
      <vt:lpstr>Solar cells</vt:lpstr>
      <vt:lpstr>Solar cells</vt:lpstr>
      <vt:lpstr>Solar cells</vt:lpstr>
      <vt:lpstr>Next lectures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lambr</dc:creator>
  <cp:lastModifiedBy>Jessica de Wild (imec)</cp:lastModifiedBy>
  <cp:revision>83</cp:revision>
  <cp:lastPrinted>2016-12-19T08:56:06Z</cp:lastPrinted>
  <dcterms:created xsi:type="dcterms:W3CDTF">2009-12-01T15:52:26Z</dcterms:created>
  <dcterms:modified xsi:type="dcterms:W3CDTF">2023-10-03T08:24:03Z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02d096a-b9c6-47d3-a057-0331d74161ec_Enabled">
    <vt:lpwstr>true</vt:lpwstr>
  </property>
  <property fmtid="{D5CDD505-2E9C-101B-9397-08002B2CF9AE}" pid="3" name="MSIP_Label_902d096a-b9c6-47d3-a057-0331d74161ec_SetDate">
    <vt:lpwstr>2021-09-14T11:11:30Z</vt:lpwstr>
  </property>
  <property fmtid="{D5CDD505-2E9C-101B-9397-08002B2CF9AE}" pid="4" name="MSIP_Label_902d096a-b9c6-47d3-a057-0331d74161ec_Method">
    <vt:lpwstr>Privileged</vt:lpwstr>
  </property>
  <property fmtid="{D5CDD505-2E9C-101B-9397-08002B2CF9AE}" pid="5" name="MSIP_Label_902d096a-b9c6-47d3-a057-0331d74161ec_Name">
    <vt:lpwstr>Confidential - General - Unmarked</vt:lpwstr>
  </property>
  <property fmtid="{D5CDD505-2E9C-101B-9397-08002B2CF9AE}" pid="6" name="MSIP_Label_902d096a-b9c6-47d3-a057-0331d74161ec_SiteId">
    <vt:lpwstr>a72d5a72-25ee-40f0-9bd1-067cb5b770d4</vt:lpwstr>
  </property>
  <property fmtid="{D5CDD505-2E9C-101B-9397-08002B2CF9AE}" pid="7" name="MSIP_Label_902d096a-b9c6-47d3-a057-0331d74161ec_ActionId">
    <vt:lpwstr>2178787d-4d69-47d2-b650-8fd5ae4f2667</vt:lpwstr>
  </property>
  <property fmtid="{D5CDD505-2E9C-101B-9397-08002B2CF9AE}" pid="8" name="MSIP_Label_902d096a-b9c6-47d3-a057-0331d74161ec_ContentBits">
    <vt:lpwstr>0</vt:lpwstr>
  </property>
</Properties>
</file>